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72" r:id="rId4"/>
    <p:sldId id="273" r:id="rId5"/>
    <p:sldId id="274" r:id="rId6"/>
    <p:sldId id="257" r:id="rId7"/>
    <p:sldId id="261" r:id="rId8"/>
    <p:sldId id="258" r:id="rId9"/>
    <p:sldId id="276" r:id="rId10"/>
    <p:sldId id="263" r:id="rId11"/>
    <p:sldId id="260" r:id="rId12"/>
    <p:sldId id="259" r:id="rId13"/>
    <p:sldId id="268" r:id="rId14"/>
    <p:sldId id="269" r:id="rId15"/>
    <p:sldId id="264" r:id="rId16"/>
    <p:sldId id="267" r:id="rId17"/>
    <p:sldId id="27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6069" autoAdjust="0"/>
  </p:normalViewPr>
  <p:slideViewPr>
    <p:cSldViewPr snapToGrid="0">
      <p:cViewPr varScale="1">
        <p:scale>
          <a:sx n="119" d="100"/>
          <a:sy n="119" d="100"/>
        </p:scale>
        <p:origin x="9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e-enfance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505" y="330537"/>
            <a:ext cx="2366211" cy="111503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07067" y="3876785"/>
            <a:ext cx="7766936" cy="1990224"/>
          </a:xfrm>
        </p:spPr>
        <p:txBody>
          <a:bodyPr tIns="360000">
            <a:normAutofit fontScale="90000"/>
          </a:bodyPr>
          <a:lstStyle/>
          <a:p>
            <a:pPr algn="l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sz="6700" dirty="0" smtClean="0"/>
              <a:t>Réunion de rentrée </a:t>
            </a:r>
            <a:br>
              <a:rPr lang="fr-FR" sz="6700" dirty="0" smtClean="0"/>
            </a:br>
            <a:r>
              <a:rPr lang="fr-FR" sz="6700" dirty="0" smtClean="0"/>
              <a:t>niveau 6</a:t>
            </a:r>
            <a:r>
              <a:rPr lang="fr-FR" sz="6700" baseline="30000" dirty="0" smtClean="0"/>
              <a:t>ème</a:t>
            </a:r>
            <a:r>
              <a:rPr lang="fr-FR" baseline="30000" dirty="0" smtClean="0"/>
              <a:t/>
            </a:r>
            <a:br>
              <a:rPr lang="fr-FR" baseline="30000" dirty="0" smtClean="0"/>
            </a:br>
            <a:r>
              <a:rPr lang="fr-FR" baseline="30000" dirty="0" smtClean="0"/>
              <a:t/>
            </a:r>
            <a:br>
              <a:rPr lang="fr-FR" baseline="30000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07067" y="4596063"/>
            <a:ext cx="7766936" cy="551669"/>
          </a:xfrm>
        </p:spPr>
        <p:txBody>
          <a:bodyPr>
            <a:noAutofit/>
          </a:bodyPr>
          <a:lstStyle/>
          <a:p>
            <a:r>
              <a:rPr lang="fr-FR" sz="4400" baseline="30000" dirty="0">
                <a:solidFill>
                  <a:schemeClr val="tx1"/>
                </a:solidFill>
                <a:ea typeface="+mj-ea"/>
                <a:cs typeface="+mj-cs"/>
              </a:rPr>
              <a:t>lundi </a:t>
            </a:r>
            <a:r>
              <a:rPr lang="fr-FR" sz="4400" baseline="30000" dirty="0" smtClean="0">
                <a:solidFill>
                  <a:schemeClr val="tx1"/>
                </a:solidFill>
                <a:ea typeface="+mj-ea"/>
                <a:cs typeface="+mj-cs"/>
              </a:rPr>
              <a:t>07 </a:t>
            </a:r>
            <a:r>
              <a:rPr lang="fr-FR" sz="4400" baseline="30000" dirty="0">
                <a:solidFill>
                  <a:schemeClr val="tx1"/>
                </a:solidFill>
                <a:ea typeface="+mj-ea"/>
                <a:cs typeface="+mj-cs"/>
              </a:rPr>
              <a:t>septembre </a:t>
            </a:r>
            <a:r>
              <a:rPr lang="fr-FR" sz="4400" baseline="30000" dirty="0" smtClean="0">
                <a:solidFill>
                  <a:schemeClr val="tx1"/>
                </a:solidFill>
                <a:ea typeface="+mj-ea"/>
                <a:cs typeface="+mj-cs"/>
              </a:rPr>
              <a:t>2026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94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9570" y="677637"/>
            <a:ext cx="8335737" cy="1094014"/>
          </a:xfrm>
        </p:spPr>
        <p:txBody>
          <a:bodyPr>
            <a:noAutofit/>
          </a:bodyPr>
          <a:lstStyle/>
          <a:p>
            <a:r>
              <a:rPr lang="fr-FR" sz="2800" dirty="0" smtClean="0"/>
              <a:t>    ABORDER LE COLLÈGE : UN AUTRE FONCTIONNEMENT LE SERVICE D’INTENDANCE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1158" y="1771651"/>
            <a:ext cx="9666228" cy="469153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fr-FR" sz="2900" b="1" dirty="0" smtClean="0">
                <a:solidFill>
                  <a:schemeClr val="accent1"/>
                </a:solidFill>
              </a:rPr>
              <a:t>LE RESTAURANT SCOLAIRE</a:t>
            </a:r>
          </a:p>
          <a:p>
            <a:r>
              <a:rPr lang="fr-FR" sz="2800" u="sng" dirty="0" smtClean="0">
                <a:solidFill>
                  <a:schemeClr val="tx1"/>
                </a:solidFill>
              </a:rPr>
              <a:t>Les forfaits </a:t>
            </a:r>
            <a:r>
              <a:rPr lang="fr-FR" sz="2800" u="sng" dirty="0">
                <a:solidFill>
                  <a:schemeClr val="tx1"/>
                </a:solidFill>
              </a:rPr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2200" dirty="0" smtClean="0">
                <a:solidFill>
                  <a:schemeClr val="tx1"/>
                </a:solidFill>
              </a:rPr>
              <a:t>Tarifs fixés par le conseil départemental selon les revenus des familles (de 95 € par an à 651 € par an) par le biais de la </a:t>
            </a:r>
            <a:r>
              <a:rPr lang="fr-FR" sz="2200" b="1" dirty="0" smtClean="0">
                <a:solidFill>
                  <a:schemeClr val="tx1"/>
                </a:solidFill>
              </a:rPr>
              <a:t>tarification solidaire</a:t>
            </a:r>
            <a:endParaRPr lang="fr-FR" sz="2200" b="1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2200" dirty="0" smtClean="0">
                <a:solidFill>
                  <a:schemeClr val="tx1"/>
                </a:solidFill>
              </a:rPr>
              <a:t>Changement </a:t>
            </a:r>
            <a:r>
              <a:rPr lang="fr-FR" sz="2200" dirty="0">
                <a:solidFill>
                  <a:schemeClr val="tx1"/>
                </a:solidFill>
              </a:rPr>
              <a:t>de régime </a:t>
            </a:r>
            <a:r>
              <a:rPr lang="fr-FR" sz="2200" dirty="0" smtClean="0">
                <a:solidFill>
                  <a:schemeClr val="tx1"/>
                </a:solidFill>
              </a:rPr>
              <a:t>possible au changement de trimestre.</a:t>
            </a:r>
            <a:endParaRPr lang="fr-FR" sz="2200" dirty="0">
              <a:solidFill>
                <a:schemeClr val="tx1"/>
              </a:solidFill>
            </a:endParaRPr>
          </a:p>
          <a:p>
            <a:endParaRPr lang="fr-FR" sz="1300" dirty="0">
              <a:solidFill>
                <a:schemeClr val="tx1"/>
              </a:solidFill>
            </a:endParaRPr>
          </a:p>
          <a:p>
            <a:r>
              <a:rPr lang="fr-FR" sz="2400" u="sng" dirty="0" smtClean="0">
                <a:solidFill>
                  <a:schemeClr val="tx1"/>
                </a:solidFill>
              </a:rPr>
              <a:t>Une cheffe </a:t>
            </a:r>
            <a:r>
              <a:rPr lang="fr-FR" sz="2400" u="sng" dirty="0">
                <a:solidFill>
                  <a:schemeClr val="tx1"/>
                </a:solidFill>
              </a:rPr>
              <a:t>cuisine, </a:t>
            </a:r>
            <a:r>
              <a:rPr lang="fr-FR" sz="2400" u="sng" dirty="0" smtClean="0">
                <a:solidFill>
                  <a:schemeClr val="tx1"/>
                </a:solidFill>
              </a:rPr>
              <a:t>trois agents polyvalents et un agent en charge de la maintenance</a:t>
            </a:r>
            <a:r>
              <a:rPr lang="fr-FR" sz="2400" dirty="0" smtClean="0">
                <a:solidFill>
                  <a:schemeClr val="tx1"/>
                </a:solidFill>
              </a:rPr>
              <a:t>.</a:t>
            </a:r>
            <a:endParaRPr lang="fr-FR" sz="2400" dirty="0">
              <a:solidFill>
                <a:schemeClr val="tx1"/>
              </a:solidFill>
            </a:endParaRP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solidFill>
                  <a:schemeClr val="tx1"/>
                </a:solidFill>
              </a:rPr>
              <a:t> </a:t>
            </a:r>
            <a:r>
              <a:rPr lang="fr-FR" sz="2200" dirty="0">
                <a:solidFill>
                  <a:schemeClr val="tx1"/>
                </a:solidFill>
              </a:rPr>
              <a:t>Nos objectifs : </a:t>
            </a:r>
            <a:r>
              <a:rPr lang="fr-FR" sz="2200" b="1" dirty="0">
                <a:solidFill>
                  <a:schemeClr val="tx1"/>
                </a:solidFill>
              </a:rPr>
              <a:t>produits frais, locaux </a:t>
            </a:r>
            <a:r>
              <a:rPr lang="fr-FR" sz="2200" dirty="0">
                <a:solidFill>
                  <a:schemeClr val="tx1"/>
                </a:solidFill>
              </a:rPr>
              <a:t>(circuit court), </a:t>
            </a:r>
            <a:r>
              <a:rPr lang="fr-FR" sz="2200" b="1" dirty="0">
                <a:solidFill>
                  <a:schemeClr val="tx1"/>
                </a:solidFill>
              </a:rPr>
              <a:t>de saison et le fait maison en </a:t>
            </a:r>
            <a:r>
              <a:rPr lang="fr-FR" sz="2200" b="1" dirty="0" smtClean="0">
                <a:solidFill>
                  <a:schemeClr val="tx1"/>
                </a:solidFill>
              </a:rPr>
              <a:t>développant le </a:t>
            </a:r>
            <a:r>
              <a:rPr lang="fr-FR" sz="2200" b="1" dirty="0">
                <a:solidFill>
                  <a:schemeClr val="tx1"/>
                </a:solidFill>
              </a:rPr>
              <a:t>goût et les saveurs</a:t>
            </a:r>
            <a:r>
              <a:rPr lang="fr-FR" sz="2200" dirty="0">
                <a:solidFill>
                  <a:schemeClr val="tx1"/>
                </a:solidFill>
              </a:rPr>
              <a:t>, (soupe maison</a:t>
            </a:r>
            <a:r>
              <a:rPr lang="fr-FR" sz="2200" dirty="0" smtClean="0">
                <a:solidFill>
                  <a:schemeClr val="tx1"/>
                </a:solidFill>
              </a:rPr>
              <a:t>, </a:t>
            </a:r>
            <a:r>
              <a:rPr lang="fr-FR" sz="2200" dirty="0">
                <a:solidFill>
                  <a:schemeClr val="tx1"/>
                </a:solidFill>
              </a:rPr>
              <a:t>salad’bar, fromage à la coupe, un </a:t>
            </a:r>
            <a:r>
              <a:rPr lang="fr-FR" sz="2200" dirty="0" smtClean="0">
                <a:solidFill>
                  <a:schemeClr val="tx1"/>
                </a:solidFill>
              </a:rPr>
              <a:t>menu VEGE </a:t>
            </a:r>
            <a:r>
              <a:rPr lang="fr-FR" sz="2200" dirty="0">
                <a:solidFill>
                  <a:schemeClr val="tx1"/>
                </a:solidFill>
              </a:rPr>
              <a:t>par semaine), tableau des allergènes et affichage sur la provenance de nos produits.</a:t>
            </a: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fr-FR" sz="2200" b="1" dirty="0" smtClean="0">
                <a:solidFill>
                  <a:schemeClr val="tx1"/>
                </a:solidFill>
              </a:rPr>
              <a:t>Self </a:t>
            </a:r>
            <a:r>
              <a:rPr lang="fr-FR" sz="2200" b="1" dirty="0">
                <a:solidFill>
                  <a:schemeClr val="tx1"/>
                </a:solidFill>
              </a:rPr>
              <a:t>collaboratif à </a:t>
            </a:r>
            <a:r>
              <a:rPr lang="fr-FR" sz="2200" b="1" dirty="0" smtClean="0">
                <a:solidFill>
                  <a:schemeClr val="tx1"/>
                </a:solidFill>
              </a:rPr>
              <a:t>l’assiette.</a:t>
            </a:r>
            <a:endParaRPr lang="fr-FR" sz="2200" b="1" dirty="0">
              <a:solidFill>
                <a:schemeClr val="tx1"/>
              </a:solidFill>
            </a:endParaRP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fr-FR" sz="2200" b="1" dirty="0" smtClean="0">
                <a:solidFill>
                  <a:schemeClr val="tx1"/>
                </a:solidFill>
              </a:rPr>
              <a:t>Lutte </a:t>
            </a:r>
            <a:r>
              <a:rPr lang="fr-FR" sz="2200" b="1" dirty="0">
                <a:solidFill>
                  <a:schemeClr val="tx1"/>
                </a:solidFill>
              </a:rPr>
              <a:t>contre le gaspillage alimentaire </a:t>
            </a:r>
            <a:r>
              <a:rPr lang="fr-FR" sz="2200" dirty="0">
                <a:solidFill>
                  <a:schemeClr val="tx1"/>
                </a:solidFill>
              </a:rPr>
              <a:t>(petite faim, grosse faim, je mange ce que je prends</a:t>
            </a:r>
            <a:r>
              <a:rPr lang="fr-FR" sz="2200" dirty="0" smtClean="0">
                <a:solidFill>
                  <a:schemeClr val="tx1"/>
                </a:solidFill>
              </a:rPr>
              <a:t>), travail </a:t>
            </a:r>
            <a:r>
              <a:rPr lang="fr-FR" sz="2200" dirty="0">
                <a:solidFill>
                  <a:schemeClr val="tx1"/>
                </a:solidFill>
              </a:rPr>
              <a:t>quotidien avec </a:t>
            </a:r>
            <a:r>
              <a:rPr lang="fr-FR" sz="2200" dirty="0" smtClean="0">
                <a:solidFill>
                  <a:schemeClr val="tx1"/>
                </a:solidFill>
              </a:rPr>
              <a:t>la cheffe </a:t>
            </a:r>
            <a:r>
              <a:rPr lang="fr-FR" sz="2200" dirty="0">
                <a:solidFill>
                  <a:schemeClr val="tx1"/>
                </a:solidFill>
              </a:rPr>
              <a:t>cuisine sur les quantités produites </a:t>
            </a:r>
            <a:r>
              <a:rPr lang="fr-FR" sz="2200" dirty="0" smtClean="0">
                <a:solidFill>
                  <a:schemeClr val="tx1"/>
                </a:solidFill>
              </a:rPr>
              <a:t>/jetées</a:t>
            </a:r>
            <a:r>
              <a:rPr lang="fr-FR" sz="2200" dirty="0">
                <a:solidFill>
                  <a:schemeClr val="tx1"/>
                </a:solidFill>
              </a:rPr>
              <a:t>. </a:t>
            </a:r>
            <a:r>
              <a:rPr lang="fr-FR" sz="2200" dirty="0" smtClean="0">
                <a:solidFill>
                  <a:schemeClr val="tx1"/>
                </a:solidFill>
              </a:rPr>
              <a:t>Tri des déchets entre compostables, poubelle noire et jaune.</a:t>
            </a:r>
            <a:endParaRPr lang="fr-FR" sz="2200" dirty="0">
              <a:solidFill>
                <a:schemeClr val="tx1"/>
              </a:solidFill>
            </a:endParaRP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solidFill>
                  <a:schemeClr val="tx1"/>
                </a:solidFill>
              </a:rPr>
              <a:t>Nos </a:t>
            </a:r>
            <a:r>
              <a:rPr lang="fr-FR" sz="2200" dirty="0">
                <a:solidFill>
                  <a:schemeClr val="tx1"/>
                </a:solidFill>
              </a:rPr>
              <a:t>menus sont </a:t>
            </a:r>
            <a:r>
              <a:rPr lang="fr-FR" sz="2200" dirty="0" smtClean="0">
                <a:solidFill>
                  <a:schemeClr val="tx1"/>
                </a:solidFill>
              </a:rPr>
              <a:t>affichés et </a:t>
            </a:r>
            <a:r>
              <a:rPr lang="fr-FR" sz="2200" dirty="0">
                <a:solidFill>
                  <a:schemeClr val="tx1"/>
                </a:solidFill>
              </a:rPr>
              <a:t>publiés tous les vendredis pour la </a:t>
            </a:r>
            <a:r>
              <a:rPr lang="fr-FR" sz="2200" dirty="0" smtClean="0">
                <a:solidFill>
                  <a:schemeClr val="tx1"/>
                </a:solidFill>
              </a:rPr>
              <a:t>semaine suivante </a:t>
            </a:r>
            <a:r>
              <a:rPr lang="fr-FR" sz="2200" dirty="0">
                <a:solidFill>
                  <a:schemeClr val="tx1"/>
                </a:solidFill>
              </a:rPr>
              <a:t>sur l’ENT du collège.</a:t>
            </a: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solidFill>
                  <a:schemeClr val="tx1"/>
                </a:solidFill>
              </a:rPr>
              <a:t>Le </a:t>
            </a:r>
            <a:r>
              <a:rPr lang="fr-FR" sz="2200" dirty="0">
                <a:solidFill>
                  <a:schemeClr val="tx1"/>
                </a:solidFill>
              </a:rPr>
              <a:t>RI s’applique également en demi-pension (possibilité d’exclusion). Si les élèves n’ont </a:t>
            </a:r>
            <a:r>
              <a:rPr lang="fr-FR" sz="2200" dirty="0" smtClean="0">
                <a:solidFill>
                  <a:schemeClr val="tx1"/>
                </a:solidFill>
              </a:rPr>
              <a:t>pas cours </a:t>
            </a:r>
            <a:r>
              <a:rPr lang="fr-FR" sz="2200" dirty="0">
                <a:solidFill>
                  <a:schemeClr val="tx1"/>
                </a:solidFill>
              </a:rPr>
              <a:t>l’après-midi, ils déjeunent puis sortent selon les horaires de </a:t>
            </a:r>
            <a:r>
              <a:rPr lang="fr-FR" sz="2200" dirty="0" smtClean="0">
                <a:solidFill>
                  <a:schemeClr val="tx1"/>
                </a:solidFill>
              </a:rPr>
              <a:t>sortie.</a:t>
            </a:r>
            <a:endParaRPr lang="fr-FR" sz="22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endParaRPr lang="fr-FR" sz="1100" i="1" dirty="0">
              <a:solidFill>
                <a:schemeClr val="tx1"/>
              </a:solidFill>
            </a:endParaRPr>
          </a:p>
          <a:p>
            <a:endParaRPr lang="fr-FR" b="1" dirty="0" smtClean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73" y="146589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7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9570" y="677637"/>
            <a:ext cx="8335737" cy="1094014"/>
          </a:xfrm>
        </p:spPr>
        <p:txBody>
          <a:bodyPr>
            <a:noAutofit/>
          </a:bodyPr>
          <a:lstStyle/>
          <a:p>
            <a:r>
              <a:rPr lang="fr-FR" sz="2800" dirty="0" smtClean="0"/>
              <a:t>    ABORDER LE COLLÈGE : UN AUTRE FONCTIONNEMENT LE SERVICE D’INTENDANCE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5306" y="1861457"/>
            <a:ext cx="8596668" cy="46017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sz="2000" b="1" i="1" u="sng" dirty="0" smtClean="0">
                <a:solidFill>
                  <a:schemeClr val="tx1"/>
                </a:solidFill>
              </a:rPr>
              <a:t>LES BOURSES</a:t>
            </a:r>
          </a:p>
          <a:p>
            <a:r>
              <a:rPr lang="fr-FR" sz="1700" dirty="0">
                <a:solidFill>
                  <a:schemeClr val="tx1"/>
                </a:solidFill>
              </a:rPr>
              <a:t>Désormais, </a:t>
            </a:r>
            <a:r>
              <a:rPr lang="fr-FR" sz="1700" b="1" dirty="0">
                <a:solidFill>
                  <a:srgbClr val="C00000"/>
                </a:solidFill>
              </a:rPr>
              <a:t>la procédure est dématérialisée.</a:t>
            </a:r>
          </a:p>
          <a:p>
            <a:r>
              <a:rPr lang="fr-FR" sz="1700" dirty="0">
                <a:solidFill>
                  <a:schemeClr val="tx1"/>
                </a:solidFill>
              </a:rPr>
              <a:t>Vous avez la possibilité que le collège étudie votre droit à la bourse.</a:t>
            </a:r>
          </a:p>
          <a:p>
            <a:r>
              <a:rPr lang="fr-FR" sz="1700" dirty="0">
                <a:solidFill>
                  <a:schemeClr val="tx1"/>
                </a:solidFill>
              </a:rPr>
              <a:t>Pour cela, dans le dossier d’inscription, vous devez impérativement remplir la </a:t>
            </a:r>
            <a:r>
              <a:rPr lang="fr-FR" sz="1700" dirty="0" smtClean="0">
                <a:solidFill>
                  <a:schemeClr val="tx1"/>
                </a:solidFill>
              </a:rPr>
              <a:t>rubrique « </a:t>
            </a:r>
            <a:r>
              <a:rPr lang="fr-FR" sz="1700" dirty="0">
                <a:solidFill>
                  <a:schemeClr val="tx1"/>
                </a:solidFill>
              </a:rPr>
              <a:t>Etude automatique du droit à bourse » sur le dossier d’inscription en oubliant pas </a:t>
            </a:r>
            <a:r>
              <a:rPr lang="fr-FR" sz="1700" dirty="0" smtClean="0">
                <a:solidFill>
                  <a:schemeClr val="tx1"/>
                </a:solidFill>
              </a:rPr>
              <a:t>de cocher </a:t>
            </a:r>
            <a:r>
              <a:rPr lang="fr-FR" sz="1700" dirty="0">
                <a:solidFill>
                  <a:schemeClr val="tx1"/>
                </a:solidFill>
              </a:rPr>
              <a:t>la case « J’accepte l’étude automatique de mon droit à bourse </a:t>
            </a:r>
            <a:r>
              <a:rPr lang="fr-FR" sz="1700" dirty="0" smtClean="0">
                <a:solidFill>
                  <a:schemeClr val="tx1"/>
                </a:solidFill>
              </a:rPr>
              <a:t>». De </a:t>
            </a:r>
            <a:r>
              <a:rPr lang="fr-FR" sz="1700" dirty="0">
                <a:solidFill>
                  <a:schemeClr val="tx1"/>
                </a:solidFill>
              </a:rPr>
              <a:t>cette manière, vous n’aurez </a:t>
            </a:r>
            <a:r>
              <a:rPr lang="fr-FR" sz="1700" dirty="0" smtClean="0">
                <a:solidFill>
                  <a:schemeClr val="tx1"/>
                </a:solidFill>
              </a:rPr>
              <a:t>plus </a:t>
            </a:r>
            <a:r>
              <a:rPr lang="fr-FR" sz="1700" dirty="0">
                <a:solidFill>
                  <a:schemeClr val="tx1"/>
                </a:solidFill>
              </a:rPr>
              <a:t>besoin de faire la demande </a:t>
            </a:r>
            <a:r>
              <a:rPr lang="fr-FR" sz="1700" dirty="0" smtClean="0">
                <a:solidFill>
                  <a:schemeClr val="tx1"/>
                </a:solidFill>
              </a:rPr>
              <a:t>de bourse ni au collège ni au lycée. </a:t>
            </a:r>
            <a:r>
              <a:rPr lang="fr-FR" sz="1700" u="sng" dirty="0" smtClean="0">
                <a:solidFill>
                  <a:schemeClr val="tx1"/>
                </a:solidFill>
              </a:rPr>
              <a:t>Il est recommandé </a:t>
            </a:r>
            <a:r>
              <a:rPr lang="fr-FR" sz="1700" u="sng" dirty="0" smtClean="0">
                <a:solidFill>
                  <a:schemeClr val="tx1"/>
                </a:solidFill>
              </a:rPr>
              <a:t>que </a:t>
            </a:r>
            <a:r>
              <a:rPr lang="fr-FR" sz="1700" u="sng" dirty="0" smtClean="0">
                <a:solidFill>
                  <a:schemeClr val="tx1"/>
                </a:solidFill>
              </a:rPr>
              <a:t>le responsable qui paie les frais scolaires, soit le même que celui qui demande la bourse</a:t>
            </a:r>
            <a:r>
              <a:rPr lang="fr-FR" sz="1700" dirty="0" smtClean="0">
                <a:solidFill>
                  <a:schemeClr val="tx1"/>
                </a:solidFill>
              </a:rPr>
              <a:t>. Vous </a:t>
            </a:r>
            <a:r>
              <a:rPr lang="fr-FR" sz="1700" dirty="0">
                <a:solidFill>
                  <a:schemeClr val="tx1"/>
                </a:solidFill>
              </a:rPr>
              <a:t>obtiendrez la réponse au cours du 1er trimestre de l’année scolaire.</a:t>
            </a:r>
          </a:p>
          <a:p>
            <a:r>
              <a:rPr lang="fr-FR" sz="1700" dirty="0">
                <a:solidFill>
                  <a:schemeClr val="tx1"/>
                </a:solidFill>
              </a:rPr>
              <a:t>Si vous ne souhaitez pas autoriser l’étude automatique de votre droit à bourse, </a:t>
            </a:r>
            <a:r>
              <a:rPr lang="fr-FR" sz="1700" dirty="0" smtClean="0">
                <a:solidFill>
                  <a:schemeClr val="tx1"/>
                </a:solidFill>
              </a:rPr>
              <a:t>vous pouvez faire la demande de bourse </a:t>
            </a:r>
            <a:r>
              <a:rPr lang="fr-FR" sz="1700" b="1" dirty="0" smtClean="0">
                <a:solidFill>
                  <a:srgbClr val="C00000"/>
                </a:solidFill>
              </a:rPr>
              <a:t>par votre compte </a:t>
            </a:r>
            <a:r>
              <a:rPr lang="fr-FR" sz="1700" b="1" dirty="0" err="1" smtClean="0">
                <a:solidFill>
                  <a:srgbClr val="C00000"/>
                </a:solidFill>
              </a:rPr>
              <a:t>educ’onnect</a:t>
            </a:r>
            <a:r>
              <a:rPr lang="fr-FR" sz="1700" dirty="0" smtClean="0">
                <a:solidFill>
                  <a:schemeClr val="tx1"/>
                </a:solidFill>
              </a:rPr>
              <a:t>. Enfin vous pouvez en dernier cas faire une demande papier.</a:t>
            </a:r>
            <a:endParaRPr lang="fr-FR" sz="1700" dirty="0">
              <a:solidFill>
                <a:schemeClr val="tx1"/>
              </a:solidFill>
            </a:endParaRPr>
          </a:p>
          <a:p>
            <a:r>
              <a:rPr lang="fr-FR" sz="1700" dirty="0">
                <a:solidFill>
                  <a:schemeClr val="tx1"/>
                </a:solidFill>
              </a:rPr>
              <a:t>Tout dossier parvenu hors délai sera automatiquement refusé, la date limite </a:t>
            </a:r>
            <a:r>
              <a:rPr lang="fr-FR" sz="1700" dirty="0" smtClean="0">
                <a:solidFill>
                  <a:schemeClr val="tx1"/>
                </a:solidFill>
              </a:rPr>
              <a:t>étant fixée à </a:t>
            </a:r>
            <a:r>
              <a:rPr lang="fr-FR" sz="1700" dirty="0">
                <a:solidFill>
                  <a:schemeClr val="tx1"/>
                </a:solidFill>
              </a:rPr>
              <a:t>la veille des vacances </a:t>
            </a:r>
            <a:r>
              <a:rPr lang="fr-FR" sz="1700" dirty="0" smtClean="0">
                <a:solidFill>
                  <a:schemeClr val="tx1"/>
                </a:solidFill>
              </a:rPr>
              <a:t>d’automne.</a:t>
            </a:r>
            <a:endParaRPr lang="fr-FR" sz="1700" dirty="0">
              <a:solidFill>
                <a:schemeClr val="tx1"/>
              </a:solidFill>
            </a:endParaRPr>
          </a:p>
          <a:p>
            <a:r>
              <a:rPr lang="fr-FR" sz="1700" b="1" dirty="0">
                <a:solidFill>
                  <a:srgbClr val="C00000"/>
                </a:solidFill>
              </a:rPr>
              <a:t>Attention de ne pas confondre </a:t>
            </a:r>
            <a:r>
              <a:rPr lang="fr-FR" sz="1700" b="1" dirty="0" smtClean="0">
                <a:solidFill>
                  <a:srgbClr val="C00000"/>
                </a:solidFill>
              </a:rPr>
              <a:t>Tarification solidaire et </a:t>
            </a:r>
            <a:r>
              <a:rPr lang="fr-FR" sz="1700" b="1" dirty="0">
                <a:solidFill>
                  <a:srgbClr val="C00000"/>
                </a:solidFill>
              </a:rPr>
              <a:t>bourse nationale</a:t>
            </a:r>
            <a:r>
              <a:rPr lang="fr-FR" sz="1700" dirty="0">
                <a:solidFill>
                  <a:schemeClr val="tx1"/>
                </a:solidFill>
              </a:rPr>
              <a:t>.</a:t>
            </a:r>
          </a:p>
          <a:p>
            <a:r>
              <a:rPr lang="fr-FR" sz="1700" dirty="0">
                <a:solidFill>
                  <a:schemeClr val="tx1"/>
                </a:solidFill>
              </a:rPr>
              <a:t>Il faut que vous fassiez deux demandes car il s’agit de deux aides différentes.</a:t>
            </a:r>
          </a:p>
          <a:p>
            <a:endParaRPr lang="fr-FR" sz="1300" dirty="0">
              <a:solidFill>
                <a:schemeClr val="tx1"/>
              </a:solidFill>
            </a:endParaRPr>
          </a:p>
          <a:p>
            <a:endParaRPr lang="fr-FR" b="1" dirty="0" smtClean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73" y="146589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11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9570" y="677637"/>
            <a:ext cx="8335737" cy="1094014"/>
          </a:xfrm>
        </p:spPr>
        <p:txBody>
          <a:bodyPr>
            <a:noAutofit/>
          </a:bodyPr>
          <a:lstStyle/>
          <a:p>
            <a:r>
              <a:rPr lang="fr-FR" sz="2800" dirty="0" smtClean="0"/>
              <a:t>    ABORDER LE COLLÈGE : UN AUTRE FONCTIONNEMENT LE SERVICE D’INTENDANCE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5306" y="1861457"/>
            <a:ext cx="8596668" cy="479243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FR" sz="2000" b="1" u="sng" dirty="0" smtClean="0">
                <a:solidFill>
                  <a:schemeClr val="tx1"/>
                </a:solidFill>
              </a:rPr>
              <a:t>LE FONDS SOCIAL</a:t>
            </a:r>
          </a:p>
          <a:p>
            <a:r>
              <a:rPr lang="fr-FR" sz="2200" dirty="0">
                <a:solidFill>
                  <a:schemeClr val="tx1"/>
                </a:solidFill>
              </a:rPr>
              <a:t>L’attribution d’une aide exceptionnelle peut être </a:t>
            </a:r>
            <a:r>
              <a:rPr lang="fr-FR" sz="2200" dirty="0" smtClean="0">
                <a:solidFill>
                  <a:schemeClr val="tx1"/>
                </a:solidFill>
              </a:rPr>
              <a:t>accordée aux </a:t>
            </a:r>
            <a:r>
              <a:rPr lang="fr-FR" sz="2200" dirty="0">
                <a:solidFill>
                  <a:schemeClr val="tx1"/>
                </a:solidFill>
              </a:rPr>
              <a:t>familles en difficulté </a:t>
            </a:r>
            <a:r>
              <a:rPr lang="fr-FR" sz="2200" b="1" dirty="0">
                <a:solidFill>
                  <a:schemeClr val="tx1"/>
                </a:solidFill>
              </a:rPr>
              <a:t>sur demande </a:t>
            </a:r>
            <a:r>
              <a:rPr lang="fr-FR" sz="2200" dirty="0">
                <a:solidFill>
                  <a:schemeClr val="tx1"/>
                </a:solidFill>
              </a:rPr>
              <a:t>du responsable financier de </a:t>
            </a:r>
            <a:r>
              <a:rPr lang="fr-FR" sz="2200" dirty="0" smtClean="0">
                <a:solidFill>
                  <a:schemeClr val="tx1"/>
                </a:solidFill>
              </a:rPr>
              <a:t>l’élève </a:t>
            </a:r>
            <a:r>
              <a:rPr lang="fr-FR" sz="2200" b="1" dirty="0" smtClean="0">
                <a:solidFill>
                  <a:schemeClr val="tx1"/>
                </a:solidFill>
              </a:rPr>
              <a:t>auprès </a:t>
            </a:r>
            <a:r>
              <a:rPr lang="fr-FR" sz="2200" b="1" dirty="0">
                <a:solidFill>
                  <a:schemeClr val="tx1"/>
                </a:solidFill>
              </a:rPr>
              <a:t>du service </a:t>
            </a:r>
            <a:r>
              <a:rPr lang="fr-FR" sz="2200" b="1" dirty="0" smtClean="0">
                <a:solidFill>
                  <a:schemeClr val="tx1"/>
                </a:solidFill>
              </a:rPr>
              <a:t>intendance et/ou de l’assistante sociale</a:t>
            </a:r>
            <a:r>
              <a:rPr lang="fr-FR" sz="2200" dirty="0" smtClean="0">
                <a:solidFill>
                  <a:schemeClr val="tx1"/>
                </a:solidFill>
              </a:rPr>
              <a:t>. Cette aide peut être faite pour aider à financer la restauration scolaire mais également la fourniture de matériel scolaire.</a:t>
            </a:r>
            <a:endParaRPr lang="fr-FR" sz="2200" dirty="0">
              <a:solidFill>
                <a:schemeClr val="tx1"/>
              </a:solidFill>
            </a:endParaRPr>
          </a:p>
          <a:p>
            <a:endParaRPr lang="fr-FR" sz="2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fr-FR" sz="2100" b="1" u="sng" dirty="0" smtClean="0">
                <a:solidFill>
                  <a:schemeClr val="tx1"/>
                </a:solidFill>
              </a:rPr>
              <a:t>LES MOYENS DE PAIEMENT</a:t>
            </a:r>
            <a:endParaRPr lang="fr-FR" sz="2100" b="1" u="sng" dirty="0">
              <a:solidFill>
                <a:schemeClr val="tx1"/>
              </a:solidFill>
            </a:endParaRPr>
          </a:p>
          <a:p>
            <a:r>
              <a:rPr lang="fr-FR" sz="2200" dirty="0" smtClean="0">
                <a:solidFill>
                  <a:schemeClr val="tx1"/>
                </a:solidFill>
              </a:rPr>
              <a:t>Vous </a:t>
            </a:r>
            <a:r>
              <a:rPr lang="fr-FR" sz="2200" dirty="0">
                <a:solidFill>
                  <a:schemeClr val="tx1"/>
                </a:solidFill>
              </a:rPr>
              <a:t>allez recevoir courant octobre la facture de demi-pension </a:t>
            </a:r>
            <a:r>
              <a:rPr lang="fr-FR" sz="2200" dirty="0" smtClean="0">
                <a:solidFill>
                  <a:schemeClr val="tx1"/>
                </a:solidFill>
              </a:rPr>
              <a:t>pour </a:t>
            </a:r>
            <a:r>
              <a:rPr lang="fr-FR" sz="2200" dirty="0">
                <a:solidFill>
                  <a:schemeClr val="tx1"/>
                </a:solidFill>
              </a:rPr>
              <a:t>la période septembre – </a:t>
            </a:r>
            <a:r>
              <a:rPr lang="fr-FR" sz="2200" dirty="0" smtClean="0">
                <a:solidFill>
                  <a:schemeClr val="tx1"/>
                </a:solidFill>
              </a:rPr>
              <a:t>décembre 2026. La facturation se fait par trimestre. En fin de trimestre (début décembre) vous pouvez recevoir une autre facture « annule et remplace » si votre enfant a </a:t>
            </a:r>
            <a:r>
              <a:rPr lang="fr-FR" sz="2200" dirty="0" smtClean="0">
                <a:solidFill>
                  <a:schemeClr val="tx1"/>
                </a:solidFill>
              </a:rPr>
              <a:t>bénéficié </a:t>
            </a:r>
            <a:r>
              <a:rPr lang="fr-FR" sz="2200" dirty="0" smtClean="0">
                <a:solidFill>
                  <a:schemeClr val="tx1"/>
                </a:solidFill>
              </a:rPr>
              <a:t>d’une remise d’ordre. L’argent versé en trop sera déduit de la prochaine facture.</a:t>
            </a:r>
            <a:endParaRPr lang="fr-FR" sz="22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Facture </a:t>
            </a:r>
            <a:r>
              <a:rPr lang="fr-FR" sz="1900" dirty="0">
                <a:solidFill>
                  <a:schemeClr val="tx1"/>
                </a:solidFill>
              </a:rPr>
              <a:t>dématérialisée : envoyée uniquement par </a:t>
            </a:r>
            <a:r>
              <a:rPr lang="fr-FR" sz="1900" dirty="0" smtClean="0">
                <a:solidFill>
                  <a:schemeClr val="tx1"/>
                </a:solidFill>
              </a:rPr>
              <a:t>mail</a:t>
            </a:r>
            <a:r>
              <a:rPr lang="fr-FR" sz="1900" dirty="0">
                <a:solidFill>
                  <a:schemeClr val="tx1"/>
                </a:solidFill>
              </a:rPr>
              <a:t> </a:t>
            </a:r>
            <a:r>
              <a:rPr lang="fr-FR" sz="1900" dirty="0" smtClean="0">
                <a:solidFill>
                  <a:schemeClr val="tx1"/>
                </a:solidFill>
              </a:rPr>
              <a:t>sur l’adresse renseignée lors de l’inscription de votre enfant. Merci de nous prévenir en cas de changement d’adresse électronique.</a:t>
            </a:r>
            <a:endParaRPr lang="fr-FR" sz="19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 </a:t>
            </a:r>
            <a:r>
              <a:rPr lang="fr-FR" sz="1900" dirty="0">
                <a:solidFill>
                  <a:schemeClr val="tx1"/>
                </a:solidFill>
              </a:rPr>
              <a:t>Si vous rencontrez des difficultés, ne pas attendre les relances. je vous invite à </a:t>
            </a:r>
            <a:r>
              <a:rPr lang="fr-FR" sz="1900" dirty="0" smtClean="0">
                <a:solidFill>
                  <a:schemeClr val="tx1"/>
                </a:solidFill>
              </a:rPr>
              <a:t>vous faire </a:t>
            </a:r>
            <a:r>
              <a:rPr lang="fr-FR" sz="1900" dirty="0">
                <a:solidFill>
                  <a:schemeClr val="tx1"/>
                </a:solidFill>
              </a:rPr>
              <a:t>connaître auprès de mon secrétariat. Nous pourrons vous conseiller, vous </a:t>
            </a:r>
            <a:r>
              <a:rPr lang="fr-FR" sz="1900" dirty="0" smtClean="0">
                <a:solidFill>
                  <a:schemeClr val="tx1"/>
                </a:solidFill>
              </a:rPr>
              <a:t>aider (étalement </a:t>
            </a:r>
            <a:r>
              <a:rPr lang="fr-FR" sz="1900" dirty="0">
                <a:solidFill>
                  <a:schemeClr val="tx1"/>
                </a:solidFill>
              </a:rPr>
              <a:t>de la créance) ou vous </a:t>
            </a:r>
            <a:r>
              <a:rPr lang="fr-FR" sz="1900" dirty="0" smtClean="0">
                <a:solidFill>
                  <a:schemeClr val="tx1"/>
                </a:solidFill>
              </a:rPr>
              <a:t>proposer une aide du fonds social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Mi-novembre </a:t>
            </a:r>
            <a:r>
              <a:rPr lang="fr-FR" sz="1900" dirty="0">
                <a:solidFill>
                  <a:schemeClr val="tx1"/>
                </a:solidFill>
              </a:rPr>
              <a:t>: 1ère relance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Début </a:t>
            </a:r>
            <a:r>
              <a:rPr lang="fr-FR" sz="1900" dirty="0">
                <a:solidFill>
                  <a:schemeClr val="tx1"/>
                </a:solidFill>
              </a:rPr>
              <a:t>décembre ; 2ème relance et appel téléphonique de mon service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Mi-décembre </a:t>
            </a:r>
            <a:r>
              <a:rPr lang="fr-FR" sz="1900" dirty="0">
                <a:solidFill>
                  <a:schemeClr val="tx1"/>
                </a:solidFill>
              </a:rPr>
              <a:t>: appel du gestionnaire, avis avant poursuite et mise à </a:t>
            </a:r>
            <a:r>
              <a:rPr lang="fr-FR" sz="1900" dirty="0" smtClean="0">
                <a:solidFill>
                  <a:schemeClr val="tx1"/>
                </a:solidFill>
              </a:rPr>
              <a:t>le commissaire de justice ( ex huissier) (procédure </a:t>
            </a:r>
            <a:r>
              <a:rPr lang="fr-FR" sz="1900" dirty="0">
                <a:solidFill>
                  <a:schemeClr val="tx1"/>
                </a:solidFill>
              </a:rPr>
              <a:t>que nous </a:t>
            </a:r>
            <a:r>
              <a:rPr lang="fr-FR" sz="1900" dirty="0" smtClean="0">
                <a:solidFill>
                  <a:schemeClr val="tx1"/>
                </a:solidFill>
              </a:rPr>
              <a:t>préférons éviter).</a:t>
            </a:r>
            <a:endParaRPr lang="fr-FR" sz="19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900" dirty="0" smtClean="0">
                <a:solidFill>
                  <a:schemeClr val="tx1"/>
                </a:solidFill>
              </a:rPr>
              <a:t>Paiement </a:t>
            </a:r>
            <a:r>
              <a:rPr lang="fr-FR" sz="1900" dirty="0">
                <a:solidFill>
                  <a:schemeClr val="tx1"/>
                </a:solidFill>
              </a:rPr>
              <a:t>de la facture : télépaiement via Educonnect (mode de paiement </a:t>
            </a:r>
            <a:r>
              <a:rPr lang="fr-FR" sz="1900" dirty="0" smtClean="0">
                <a:solidFill>
                  <a:schemeClr val="tx1"/>
                </a:solidFill>
              </a:rPr>
              <a:t>à privilégier), le virement (RIB présent sur les factures, bien préciser le nom de votre enfant sur le virement). </a:t>
            </a:r>
            <a:r>
              <a:rPr lang="fr-FR" sz="1900" dirty="0">
                <a:solidFill>
                  <a:schemeClr val="tx1"/>
                </a:solidFill>
              </a:rPr>
              <a:t>Cela a un double avantage : la rapidité et surtout éviter de donner </a:t>
            </a:r>
            <a:r>
              <a:rPr lang="fr-FR" sz="1900" dirty="0" smtClean="0">
                <a:solidFill>
                  <a:schemeClr val="tx1"/>
                </a:solidFill>
              </a:rPr>
              <a:t>des espèces </a:t>
            </a:r>
            <a:r>
              <a:rPr lang="fr-FR" sz="1900" dirty="0">
                <a:solidFill>
                  <a:schemeClr val="tx1"/>
                </a:solidFill>
              </a:rPr>
              <a:t>ou chèques à vos enfants (perte).</a:t>
            </a:r>
            <a:endParaRPr lang="fr-FR" sz="1900" dirty="0" smtClean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73" y="146589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3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9570" y="677637"/>
            <a:ext cx="8335737" cy="1094014"/>
          </a:xfrm>
        </p:spPr>
        <p:txBody>
          <a:bodyPr>
            <a:noAutofit/>
          </a:bodyPr>
          <a:lstStyle/>
          <a:p>
            <a:r>
              <a:rPr lang="fr-FR" sz="2800" dirty="0" smtClean="0"/>
              <a:t>    ABORDER LE COLLÈGE : UN AUTRE FONCTIONNEMENT LE SERVICE D’INTENDANCE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5305" y="1861457"/>
            <a:ext cx="8956523" cy="4601725"/>
          </a:xfrm>
        </p:spPr>
        <p:txBody>
          <a:bodyPr>
            <a:normAutofit lnSpcReduction="10000"/>
          </a:bodyPr>
          <a:lstStyle/>
          <a:p>
            <a:r>
              <a:rPr lang="fr-FR" sz="2000" b="1" dirty="0" smtClean="0">
                <a:solidFill>
                  <a:schemeClr val="tx1"/>
                </a:solidFill>
              </a:rPr>
              <a:t>Le respect des consignes de sécurité</a:t>
            </a:r>
          </a:p>
          <a:p>
            <a:pPr marL="0" indent="0">
              <a:buNone/>
            </a:pPr>
            <a:r>
              <a:rPr lang="fr-FR" sz="1400" b="1" dirty="0" smtClean="0">
                <a:solidFill>
                  <a:srgbClr val="C00000"/>
                </a:solidFill>
              </a:rPr>
              <a:t>L’Etat est toujours en vigilance renforcée. (plan Vigipirate). Dans ce cadre, la brigade de gendarmerie fera des interventions régulières au collège avec un contrôle du contenu des sacs et cartables.</a:t>
            </a:r>
          </a:p>
          <a:p>
            <a:pPr marL="0" indent="0">
              <a:buNone/>
            </a:pPr>
            <a:r>
              <a:rPr lang="fr-FR" sz="1400" dirty="0">
                <a:solidFill>
                  <a:schemeClr val="tx1"/>
                </a:solidFill>
              </a:rPr>
              <a:t> </a:t>
            </a:r>
            <a:r>
              <a:rPr lang="fr-FR" sz="1400" dirty="0" smtClean="0">
                <a:solidFill>
                  <a:schemeClr val="tx1"/>
                </a:solidFill>
              </a:rPr>
              <a:t>Les </a:t>
            </a:r>
            <a:r>
              <a:rPr lang="fr-FR" sz="1400" b="1" dirty="0" smtClean="0">
                <a:solidFill>
                  <a:schemeClr val="tx1"/>
                </a:solidFill>
              </a:rPr>
              <a:t>entrées avant 8h30 </a:t>
            </a:r>
            <a:r>
              <a:rPr lang="fr-FR" sz="1400" dirty="0" smtClean="0">
                <a:solidFill>
                  <a:schemeClr val="tx1"/>
                </a:solidFill>
              </a:rPr>
              <a:t>se font au </a:t>
            </a:r>
            <a:r>
              <a:rPr lang="fr-FR" sz="1400" b="1" dirty="0" smtClean="0">
                <a:solidFill>
                  <a:schemeClr val="tx1"/>
                </a:solidFill>
              </a:rPr>
              <a:t>niveau du portail des bus </a:t>
            </a:r>
            <a:r>
              <a:rPr lang="fr-FR" sz="1400" dirty="0" smtClean="0">
                <a:solidFill>
                  <a:schemeClr val="tx1"/>
                </a:solidFill>
              </a:rPr>
              <a:t>munis de leur carnet de correspondance, </a:t>
            </a:r>
          </a:p>
          <a:p>
            <a:pPr marL="0" indent="0">
              <a:buNone/>
            </a:pPr>
            <a:r>
              <a:rPr lang="fr-FR" sz="1400" dirty="0">
                <a:solidFill>
                  <a:schemeClr val="tx1"/>
                </a:solidFill>
              </a:rPr>
              <a:t> </a:t>
            </a:r>
            <a:r>
              <a:rPr lang="fr-FR" sz="1400" dirty="0" smtClean="0">
                <a:solidFill>
                  <a:schemeClr val="tx1"/>
                </a:solidFill>
              </a:rPr>
              <a:t>Les </a:t>
            </a:r>
            <a:r>
              <a:rPr lang="fr-FR" sz="1400" b="1" dirty="0" smtClean="0">
                <a:solidFill>
                  <a:schemeClr val="tx1"/>
                </a:solidFill>
              </a:rPr>
              <a:t>sorties de 17h </a:t>
            </a:r>
            <a:r>
              <a:rPr lang="fr-FR" sz="1400" dirty="0" smtClean="0">
                <a:solidFill>
                  <a:schemeClr val="tx1"/>
                </a:solidFill>
              </a:rPr>
              <a:t>se font par le même portail. </a:t>
            </a:r>
          </a:p>
          <a:p>
            <a:pPr marL="0" indent="0">
              <a:buNone/>
            </a:pPr>
            <a:r>
              <a:rPr lang="fr-FR" sz="1400" dirty="0">
                <a:solidFill>
                  <a:schemeClr val="tx1"/>
                </a:solidFill>
              </a:rPr>
              <a:t> </a:t>
            </a:r>
            <a:r>
              <a:rPr lang="fr-FR" sz="1400" b="1" dirty="0" smtClean="0">
                <a:solidFill>
                  <a:schemeClr val="tx1"/>
                </a:solidFill>
              </a:rPr>
              <a:t>Le reste de la journée, les entrées/sorties se font à l’entrée principale du collège</a:t>
            </a:r>
            <a:r>
              <a:rPr lang="fr-FR" sz="1400" dirty="0" smtClean="0">
                <a:solidFill>
                  <a:schemeClr val="tx1"/>
                </a:solidFill>
              </a:rPr>
              <a:t>. Merci d’utiliser le visiophone en appelant en priorité le secrétariat, bien regarder la caméra et décliner son identité (correspondance à la main c’est mieux). Les parents attendront devant la porte que leur enfant soit appelé sauf lorsqu’ils doivent compléter une attestation de sortie.</a:t>
            </a:r>
          </a:p>
          <a:p>
            <a:pPr marL="0" indent="0">
              <a:buNone/>
            </a:pPr>
            <a:r>
              <a:rPr lang="fr-FR" sz="1400" dirty="0" smtClean="0">
                <a:solidFill>
                  <a:srgbClr val="C00000"/>
                </a:solidFill>
              </a:rPr>
              <a:t>		Des exercices incendie auront lieu d’ici la fin du mois en externat et en internat</a:t>
            </a:r>
          </a:p>
          <a:p>
            <a:pPr marL="0" indent="0">
              <a:buNone/>
            </a:pPr>
            <a:r>
              <a:rPr lang="fr-FR" sz="1400" dirty="0" smtClean="0">
                <a:solidFill>
                  <a:srgbClr val="C00000"/>
                </a:solidFill>
              </a:rPr>
              <a:t>		Des exercices intrusion et risques majeurs seront faits d’ici la fin du trimestre.</a:t>
            </a:r>
            <a:endParaRPr lang="fr-FR" sz="1400" dirty="0">
              <a:solidFill>
                <a:srgbClr val="C00000"/>
              </a:solidFill>
            </a:endParaRPr>
          </a:p>
          <a:p>
            <a:r>
              <a:rPr lang="fr-FR" sz="2000" b="1" dirty="0" smtClean="0">
                <a:solidFill>
                  <a:schemeClr val="tx1"/>
                </a:solidFill>
              </a:rPr>
              <a:t>Le respect des personnels </a:t>
            </a:r>
            <a:endParaRPr lang="fr-FR" sz="2000" b="1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</a:pPr>
            <a:r>
              <a:rPr lang="fr-FR" sz="1400" b="1" i="1" dirty="0" smtClean="0">
                <a:solidFill>
                  <a:srgbClr val="C00000"/>
                </a:solidFill>
              </a:rPr>
              <a:t>Les agents et tout le personnel du collège (professeurs, vie scolaire, administratifs…) doivent être respectés.</a:t>
            </a:r>
          </a:p>
          <a:p>
            <a:pPr>
              <a:spcBef>
                <a:spcPts val="600"/>
              </a:spcBef>
            </a:pPr>
            <a:r>
              <a:rPr lang="fr-FR" sz="1400" b="1" i="1" dirty="0" smtClean="0">
                <a:solidFill>
                  <a:srgbClr val="C00000"/>
                </a:solidFill>
              </a:rPr>
              <a:t>La politesse : bonjour – s’il vous plait – merci – au revoir est le minimum attendu auprès des agents et pour l’instant ce n’est pas le cas</a:t>
            </a:r>
            <a:endParaRPr lang="fr-FR" sz="1400" b="1" i="1" dirty="0">
              <a:solidFill>
                <a:srgbClr val="C00000"/>
              </a:solidFill>
            </a:endParaRPr>
          </a:p>
          <a:p>
            <a:endParaRPr lang="fr-FR" b="1" dirty="0" smtClean="0">
              <a:solidFill>
                <a:srgbClr val="C0000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73" y="146589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39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5153" y="494506"/>
            <a:ext cx="8596668" cy="61272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            </a:t>
            </a:r>
            <a:r>
              <a:rPr lang="fr-FR" sz="3100" dirty="0" smtClean="0"/>
              <a:t>ABORDER LE COLLÈGE UN AUTRE               			FONCTIONNEMENT PÉDAGOGIQUE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sp>
        <p:nvSpPr>
          <p:cNvPr id="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466725" y="2058627"/>
            <a:ext cx="9153525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b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 sixième  les élèves entrent dans l’enseignement secondaire mais restent</a:t>
            </a:r>
            <a:r>
              <a:rPr kumimoji="0" lang="fr-FR" altLang="fr-FR" sz="2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encore </a:t>
            </a:r>
            <a:r>
              <a:rPr lang="fr-FR" altLang="fr-FR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pour 1 année en </a:t>
            </a:r>
            <a:r>
              <a:rPr lang="fr-FR" altLang="fr-FR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cycle 3 – cycle de consolidation </a:t>
            </a:r>
            <a:r>
              <a:rPr lang="fr-FR" altLang="fr-FR" sz="2000" dirty="0" smtClean="0">
                <a:solidFill>
                  <a:srgbClr val="C00000"/>
                </a:solidFill>
                <a:latin typeface="Arial" panose="020B0604020202020204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sz="2000" dirty="0" smtClean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Cela</a:t>
            </a:r>
            <a:r>
              <a:rPr kumimoji="0" lang="fr-FR" altLang="fr-FR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permet d’améliorer la continuité et la cohérence des apprentissages, en prenant appui sur un programme d’enseignement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rédigé pour l’ensemble des trois années.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fr-FR" altLang="fr-FR" sz="2000" b="1" dirty="0">
                <a:solidFill>
                  <a:schemeClr val="accent1"/>
                </a:solidFill>
                <a:latin typeface="Arial" panose="020B0604020202020204" pitchFamily="34" charset="0"/>
              </a:rPr>
              <a:t>L’année de sixième a pour objectif d'affermir les acquis fondamentaux </a:t>
            </a:r>
            <a:endParaRPr lang="fr-FR" altLang="fr-FR" sz="2000" b="1" dirty="0" smtClean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fr-FR" altLang="fr-FR" sz="20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de </a:t>
            </a:r>
            <a:r>
              <a:rPr lang="fr-FR" altLang="fr-FR" sz="2000" b="1" dirty="0">
                <a:solidFill>
                  <a:schemeClr val="accent1"/>
                </a:solidFill>
                <a:latin typeface="Arial" panose="020B0604020202020204" pitchFamily="34" charset="0"/>
              </a:rPr>
              <a:t>l'école élémentaire et d'initier les élèves aux disciplines et méthodes propres à l'enseignement secondaire</a:t>
            </a:r>
            <a:r>
              <a:rPr lang="fr-FR" altLang="fr-FR" sz="2000" b="1" dirty="0">
                <a:solidFill>
                  <a:srgbClr val="92D050"/>
                </a:solidFill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29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685" y="536309"/>
            <a:ext cx="8596668" cy="743954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700" dirty="0" smtClean="0"/>
              <a:t>	</a:t>
            </a:r>
            <a:r>
              <a:rPr lang="fr-FR" sz="2700" dirty="0"/>
              <a:t>	</a:t>
            </a:r>
            <a:r>
              <a:rPr lang="fr-FR" sz="2700" dirty="0" smtClean="0"/>
              <a:t>ABORDER </a:t>
            </a:r>
            <a:r>
              <a:rPr lang="fr-FR" sz="2700" dirty="0"/>
              <a:t>LE COLLÈGE UN </a:t>
            </a:r>
            <a:r>
              <a:rPr lang="fr-FR" sz="2700" dirty="0" smtClean="0"/>
              <a:t>AUTRE FONCTIONNEMENT </a:t>
            </a:r>
            <a:r>
              <a:rPr lang="fr-FR" sz="2700" dirty="0"/>
              <a:t>PÉDAGOGIQUE </a:t>
            </a:r>
            <a:r>
              <a:rPr lang="fr-FR" sz="2700" dirty="0" smtClean="0"/>
              <a:t>: LES HORAIRES : 26H </a:t>
            </a:r>
            <a:endParaRPr lang="fr-FR" sz="27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36528" y="1476524"/>
            <a:ext cx="6252439" cy="456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1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827" y="472063"/>
            <a:ext cx="9001643" cy="959853"/>
          </a:xfrm>
        </p:spPr>
        <p:txBody>
          <a:bodyPr>
            <a:normAutofit fontScale="90000"/>
          </a:bodyPr>
          <a:lstStyle/>
          <a:p>
            <a:r>
              <a:rPr lang="fr-FR" sz="2700" dirty="0" smtClean="0"/>
              <a:t>			ABORDER </a:t>
            </a:r>
            <a:r>
              <a:rPr lang="fr-FR" sz="2700" dirty="0"/>
              <a:t>LE COLLÈGE UN </a:t>
            </a:r>
            <a:r>
              <a:rPr lang="fr-FR" sz="2700" dirty="0" smtClean="0"/>
              <a:t>AUTRE FONCTIONNEMENT PÉDAGOGIQUE: L’ÉQUILIBRE DES EMPLOIS DU TEMPS</a:t>
            </a:r>
            <a:endParaRPr lang="fr-FR" sz="27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3191" y="1431916"/>
            <a:ext cx="9274787" cy="5426084"/>
          </a:xfrm>
        </p:spPr>
        <p:txBody>
          <a:bodyPr/>
          <a:lstStyle/>
          <a:p>
            <a:r>
              <a:rPr lang="fr-FR" dirty="0" smtClean="0"/>
              <a:t> début des cours à 08h30 – fin des cours à 17h00 au maximum;</a:t>
            </a:r>
          </a:p>
          <a:p>
            <a:r>
              <a:rPr lang="fr-FR" dirty="0" smtClean="0"/>
              <a:t>Pause méridienne de 1h30 avec la possibilité de participer à plusieurs ateliers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15" y="2177465"/>
            <a:ext cx="7135974" cy="465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0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827" y="472063"/>
            <a:ext cx="9001643" cy="959853"/>
          </a:xfrm>
        </p:spPr>
        <p:txBody>
          <a:bodyPr>
            <a:normAutofit fontScale="90000"/>
          </a:bodyPr>
          <a:lstStyle/>
          <a:p>
            <a:r>
              <a:rPr lang="fr-FR" sz="2700" dirty="0" smtClean="0"/>
              <a:t>			ABORDER </a:t>
            </a:r>
            <a:r>
              <a:rPr lang="fr-FR" sz="2700" dirty="0"/>
              <a:t>LE COLLÈGE UN </a:t>
            </a:r>
            <a:r>
              <a:rPr lang="fr-FR" sz="2700" dirty="0" smtClean="0"/>
              <a:t>AUTRE FONCTIONNEMENT PÉDAGOGIQUE: UNE ÉQUIPE PÉDAGOGIQUE</a:t>
            </a:r>
            <a:endParaRPr lang="fr-FR" sz="27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666875"/>
            <a:ext cx="8596668" cy="4972050"/>
          </a:xfrm>
        </p:spPr>
        <p:txBody>
          <a:bodyPr/>
          <a:lstStyle/>
          <a:p>
            <a:r>
              <a:rPr lang="fr-FR" dirty="0" smtClean="0"/>
              <a:t> </a:t>
            </a:r>
            <a:r>
              <a:rPr lang="fr-FR" dirty="0" smtClean="0">
                <a:solidFill>
                  <a:schemeClr val="accent1"/>
                </a:solidFill>
              </a:rPr>
              <a:t>Présentation des enseignants.</a:t>
            </a:r>
          </a:p>
          <a:p>
            <a:endParaRPr lang="fr-FR" dirty="0">
              <a:solidFill>
                <a:schemeClr val="accent1"/>
              </a:solidFill>
            </a:endParaRPr>
          </a:p>
          <a:p>
            <a:endParaRPr lang="fr-FR" dirty="0">
              <a:solidFill>
                <a:schemeClr val="accent1"/>
              </a:solidFill>
            </a:endParaRPr>
          </a:p>
          <a:p>
            <a:endParaRPr lang="fr-FR" dirty="0" smtClean="0">
              <a:solidFill>
                <a:schemeClr val="accent1"/>
              </a:solidFill>
            </a:endParaRPr>
          </a:p>
          <a:p>
            <a:endParaRPr lang="fr-FR" dirty="0">
              <a:solidFill>
                <a:schemeClr val="accent1"/>
              </a:solidFill>
            </a:endParaRPr>
          </a:p>
          <a:p>
            <a:endParaRPr lang="fr-FR" dirty="0" smtClean="0">
              <a:solidFill>
                <a:schemeClr val="accent1"/>
              </a:solidFill>
            </a:endParaRPr>
          </a:p>
          <a:p>
            <a:endParaRPr lang="fr-FR" dirty="0" smtClean="0">
              <a:solidFill>
                <a:schemeClr val="accent1"/>
              </a:solidFill>
            </a:endParaRPr>
          </a:p>
          <a:p>
            <a:endParaRPr lang="fr-FR" dirty="0" smtClean="0">
              <a:solidFill>
                <a:schemeClr val="accent1"/>
              </a:solidFill>
            </a:endParaRPr>
          </a:p>
          <a:p>
            <a:r>
              <a:rPr lang="fr-FR" dirty="0" smtClean="0">
                <a:solidFill>
                  <a:schemeClr val="accent1"/>
                </a:solidFill>
              </a:rPr>
              <a:t>Professeure principale: Mme GARCIA-DAMON</a:t>
            </a:r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351025"/>
              </p:ext>
            </p:extLst>
          </p:nvPr>
        </p:nvGraphicFramePr>
        <p:xfrm>
          <a:off x="2424305" y="2246936"/>
          <a:ext cx="4317365" cy="2152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7140">
                  <a:extLst>
                    <a:ext uri="{9D8B030D-6E8A-4147-A177-3AD203B41FA5}">
                      <a16:colId xmlns:a16="http://schemas.microsoft.com/office/drawing/2014/main" val="1743577701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2950873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MATIÈRES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PROFESSEUR(E)S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3560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ANGLAIS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Mme ROCHIAS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03607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ARTS PLASTIQUES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 DUFOSSÉ GJINI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0330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ÉDUCATION MUSICALE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Mme NART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40512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ÉDUCATION </a:t>
                      </a:r>
                      <a:r>
                        <a:rPr lang="fr-FR" sz="1100" dirty="0" smtClean="0">
                          <a:effectLst/>
                        </a:rPr>
                        <a:t>MULTIMÉDIA/CDI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Mme </a:t>
                      </a:r>
                      <a:r>
                        <a:rPr lang="fr-FR" sz="1100" dirty="0" smtClean="0">
                          <a:effectLst/>
                        </a:rPr>
                        <a:t>PABION 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109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ÉDUCATION PHYSIQUE ET SPORTIVE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 DE MESMAEKER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58901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ESPAGNOL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Mme FERNANDES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80790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FRANÇAIS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Mme </a:t>
                      </a:r>
                      <a:r>
                        <a:rPr lang="fr-FR" sz="1100" dirty="0" smtClean="0">
                          <a:effectLst/>
                        </a:rPr>
                        <a:t>GARCIA-DAMON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3463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HISTOIRE-GÉOGRAPHIE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 MARSON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9566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MATHÉMATIQUES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 DA COSTA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30309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PHYSIQUE CHIMIE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M </a:t>
                      </a:r>
                      <a:r>
                        <a:rPr lang="fr-FR" sz="1100" dirty="0" smtClean="0">
                          <a:effectLst/>
                        </a:rPr>
                        <a:t>BOULAY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6973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SCIENCES DE LA VIE ET DE LA TERRE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</a:rPr>
                        <a:t>M PICO</a:t>
                      </a:r>
                      <a:endParaRPr lang="fr-F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7521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66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970546"/>
            <a:ext cx="8596668" cy="882747"/>
          </a:xfrm>
        </p:spPr>
        <p:txBody>
          <a:bodyPr>
            <a:normAutofit/>
          </a:bodyPr>
          <a:lstStyle/>
          <a:p>
            <a:r>
              <a:rPr lang="fr-FR" sz="2400" dirty="0"/>
              <a:t>ABORDER LE COLLÈGE UN AUTRE FONCTIONNEMENT PÉDAGOGIQUE </a:t>
            </a:r>
            <a:r>
              <a:rPr lang="fr-FR" sz="2400" dirty="0" smtClean="0"/>
              <a:t>: LES </a:t>
            </a:r>
            <a:r>
              <a:rPr lang="fr-FR" sz="2400" dirty="0" smtClean="0"/>
              <a:t>DISPOSITIFS </a:t>
            </a:r>
            <a:r>
              <a:rPr lang="fr-FR" sz="2400" dirty="0" smtClean="0"/>
              <a:t>ÉDUCATIFS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762125"/>
            <a:ext cx="8596668" cy="4279237"/>
          </a:xfrm>
        </p:spPr>
        <p:txBody>
          <a:bodyPr>
            <a:normAutofit/>
          </a:bodyPr>
          <a:lstStyle/>
          <a:p>
            <a:endParaRPr lang="fr-FR" b="1" dirty="0" smtClean="0">
              <a:solidFill>
                <a:schemeClr val="accent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CHOCS DES SAVOIRS: </a:t>
            </a:r>
            <a:r>
              <a:rPr lang="fr-FR" dirty="0" smtClean="0">
                <a:solidFill>
                  <a:schemeClr val="tx1"/>
                </a:solidFill>
              </a:rPr>
              <a:t>Poursuite du dispositif avec le choix de proposer 2h par semaine, en groupes, en mathématiques et en français.</a:t>
            </a:r>
          </a:p>
          <a:p>
            <a:pPr marL="0" indent="0"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r>
              <a:rPr lang="fr-FR" b="1" dirty="0">
                <a:solidFill>
                  <a:schemeClr val="accent1"/>
                </a:solidFill>
              </a:rPr>
              <a:t>DEVOIRS FAITS: </a:t>
            </a:r>
            <a:r>
              <a:rPr lang="fr-FR" dirty="0" smtClean="0">
                <a:solidFill>
                  <a:schemeClr val="tx1"/>
                </a:solidFill>
              </a:rPr>
              <a:t>sera mis en </a:t>
            </a:r>
            <a:r>
              <a:rPr lang="fr-FR" dirty="0">
                <a:solidFill>
                  <a:schemeClr val="tx1"/>
                </a:solidFill>
              </a:rPr>
              <a:t>place </a:t>
            </a:r>
            <a:r>
              <a:rPr lang="fr-FR" dirty="0" smtClean="0">
                <a:solidFill>
                  <a:schemeClr val="tx1"/>
                </a:solidFill>
              </a:rPr>
              <a:t>sur les créneaux réservés des mardis </a:t>
            </a:r>
            <a:r>
              <a:rPr lang="fr-FR" dirty="0">
                <a:solidFill>
                  <a:schemeClr val="tx1"/>
                </a:solidFill>
              </a:rPr>
              <a:t>après </a:t>
            </a:r>
            <a:r>
              <a:rPr lang="fr-FR" dirty="0" smtClean="0">
                <a:solidFill>
                  <a:schemeClr val="tx1"/>
                </a:solidFill>
              </a:rPr>
              <a:t>16h00 avec Mme FERNANDES et Mme RAJAT.</a:t>
            </a:r>
          </a:p>
          <a:p>
            <a:pPr marL="0" indent="0"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PISCINE: </a:t>
            </a:r>
            <a:r>
              <a:rPr lang="fr-FR" dirty="0" smtClean="0">
                <a:solidFill>
                  <a:schemeClr val="tx1"/>
                </a:solidFill>
              </a:rPr>
              <a:t>MARDI matin sur 10 semaines du 01/02 au 09/04/2027.</a:t>
            </a:r>
            <a:endParaRPr lang="fr-FR" b="1" dirty="0" smtClean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4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318407"/>
            <a:ext cx="8989180" cy="1110343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		</a:t>
            </a:r>
            <a:r>
              <a:rPr lang="fr-FR" dirty="0"/>
              <a:t> </a:t>
            </a:r>
            <a:r>
              <a:rPr lang="fr-FR" dirty="0" smtClean="0"/>
              <a:t>  </a:t>
            </a:r>
            <a:r>
              <a:rPr lang="fr-FR" sz="2700" dirty="0" smtClean="0"/>
              <a:t>ABORDER </a:t>
            </a:r>
            <a:r>
              <a:rPr lang="fr-FR" sz="2700" dirty="0"/>
              <a:t>LE COLLÈGE UN AUTRE </a:t>
            </a:r>
            <a:r>
              <a:rPr lang="fr-FR" sz="2700" dirty="0" smtClean="0"/>
              <a:t> 	FONCTIONNEMENT 			    PÉDAGOGIQUE </a:t>
            </a:r>
            <a:r>
              <a:rPr lang="fr-FR" sz="2700" dirty="0"/>
              <a:t>: </a:t>
            </a:r>
            <a:r>
              <a:rPr lang="fr-FR" sz="2700" dirty="0" smtClean="0"/>
              <a:t>LES ATELIERS ET LES CLUBS</a:t>
            </a:r>
            <a:endParaRPr lang="fr-FR" sz="27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428750"/>
            <a:ext cx="8596668" cy="505369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fr-FR" b="1" dirty="0" smtClean="0">
                <a:solidFill>
                  <a:schemeClr val="accent1"/>
                </a:solidFill>
              </a:rPr>
              <a:t>LUNDI  </a:t>
            </a:r>
            <a:r>
              <a:rPr lang="fr-FR" sz="1800" b="1" dirty="0" smtClean="0">
                <a:solidFill>
                  <a:schemeClr val="accent1"/>
                </a:solidFill>
              </a:rPr>
              <a:t>		</a:t>
            </a:r>
            <a:r>
              <a:rPr lang="fr-FR" sz="1600" dirty="0" smtClean="0">
                <a:solidFill>
                  <a:schemeClr val="tx1"/>
                </a:solidFill>
              </a:rPr>
              <a:t>UNSS avec M DE MESMAEKER 13H30-14H00</a:t>
            </a:r>
          </a:p>
          <a:p>
            <a:pPr marL="1828800" lvl="4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tx1"/>
                </a:solidFill>
              </a:rPr>
              <a:t>Club jeux avec M DA COSTA 13h15-14h00</a:t>
            </a:r>
            <a:endParaRPr lang="fr-FR" sz="1500" dirty="0" smtClean="0">
              <a:solidFill>
                <a:schemeClr val="tx1"/>
              </a:solidFill>
            </a:endParaRPr>
          </a:p>
          <a:p>
            <a:pPr marL="1828800" lvl="4" indent="0">
              <a:spcBef>
                <a:spcPts val="0"/>
              </a:spcBef>
              <a:buNone/>
            </a:pPr>
            <a:r>
              <a:rPr lang="fr-FR" sz="1600" dirty="0" smtClean="0">
                <a:solidFill>
                  <a:schemeClr val="tx1"/>
                </a:solidFill>
              </a:rPr>
              <a:t>CDI – Mme PABION( 08h30-17h00) accueille les élèves de 13H15 à 14h00</a:t>
            </a:r>
          </a:p>
          <a:p>
            <a:pPr marL="457200" lvl="1" indent="0">
              <a:buNone/>
            </a:pPr>
            <a:endParaRPr lang="fr-FR" sz="500" dirty="0" smtClean="0">
              <a:solidFill>
                <a:schemeClr val="accent1"/>
              </a:solidFill>
            </a:endParaRPr>
          </a:p>
          <a:p>
            <a:r>
              <a:rPr lang="fr-FR" sz="1600" b="1" dirty="0" smtClean="0">
                <a:solidFill>
                  <a:schemeClr val="accent1"/>
                </a:solidFill>
              </a:rPr>
              <a:t>MARDI		</a:t>
            </a:r>
            <a:r>
              <a:rPr lang="fr-FR" sz="1600" dirty="0" smtClean="0">
                <a:solidFill>
                  <a:prstClr val="black"/>
                </a:solidFill>
              </a:rPr>
              <a:t>Théâtre </a:t>
            </a:r>
            <a:r>
              <a:rPr lang="fr-FR" sz="1600" dirty="0">
                <a:solidFill>
                  <a:prstClr val="black"/>
                </a:solidFill>
              </a:rPr>
              <a:t>en anglais avec Mme ROCHIAS 13H15 14H00</a:t>
            </a:r>
            <a:endParaRPr lang="fr-FR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r-FR" sz="500" b="1" dirty="0" smtClean="0">
              <a:solidFill>
                <a:schemeClr val="accent1"/>
              </a:solidFill>
            </a:endParaRPr>
          </a:p>
          <a:p>
            <a:pPr marL="342900" lvl="3" indent="-342900"/>
            <a:r>
              <a:rPr lang="fr-FR" sz="1600" b="1" dirty="0" smtClean="0">
                <a:solidFill>
                  <a:schemeClr val="accent1"/>
                </a:solidFill>
              </a:rPr>
              <a:t>MERCREDI</a:t>
            </a:r>
            <a:r>
              <a:rPr lang="fr-FR" sz="1050" b="1" dirty="0" smtClean="0">
                <a:solidFill>
                  <a:schemeClr val="accent1"/>
                </a:solidFill>
              </a:rPr>
              <a:t> 		</a:t>
            </a:r>
            <a:r>
              <a:rPr lang="fr-FR" sz="1600" dirty="0" smtClean="0">
                <a:solidFill>
                  <a:schemeClr val="tx1"/>
                </a:solidFill>
              </a:rPr>
              <a:t>UNSS </a:t>
            </a:r>
            <a:r>
              <a:rPr lang="fr-FR" sz="1600" dirty="0">
                <a:solidFill>
                  <a:schemeClr val="tx1"/>
                </a:solidFill>
              </a:rPr>
              <a:t>avec M DE </a:t>
            </a:r>
            <a:r>
              <a:rPr lang="fr-FR" sz="1600" dirty="0" smtClean="0">
                <a:solidFill>
                  <a:schemeClr val="tx1"/>
                </a:solidFill>
              </a:rPr>
              <a:t>MESMAEKER- 13H30-15H30</a:t>
            </a:r>
            <a:endParaRPr lang="fr-FR" sz="1600" dirty="0">
              <a:solidFill>
                <a:schemeClr val="accent1"/>
              </a:solidFill>
            </a:endParaRPr>
          </a:p>
          <a:p>
            <a:endParaRPr lang="fr-FR" sz="400" b="1" dirty="0" smtClean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fr-FR" sz="1600" b="1" dirty="0" smtClean="0">
                <a:solidFill>
                  <a:schemeClr val="accent1"/>
                </a:solidFill>
              </a:rPr>
              <a:t>JEUDI			</a:t>
            </a:r>
            <a:r>
              <a:rPr lang="fr-FR" sz="1600" dirty="0" smtClean="0">
                <a:solidFill>
                  <a:schemeClr val="tx1"/>
                </a:solidFill>
              </a:rPr>
              <a:t>Chant Chorale avec Mme NART – 13h15-14h00</a:t>
            </a:r>
          </a:p>
          <a:p>
            <a:pPr marL="0" lvl="4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tx1"/>
                </a:solidFill>
              </a:rPr>
              <a:t> </a:t>
            </a:r>
            <a:r>
              <a:rPr lang="fr-FR" sz="1600" dirty="0" smtClean="0">
                <a:solidFill>
                  <a:schemeClr val="tx1"/>
                </a:solidFill>
              </a:rPr>
              <a:t>                             CDI </a:t>
            </a:r>
            <a:r>
              <a:rPr lang="fr-FR" sz="1600" dirty="0">
                <a:solidFill>
                  <a:schemeClr val="tx1"/>
                </a:solidFill>
              </a:rPr>
              <a:t>– Mme PABION( 08h30-17h00) accueille les élèves de </a:t>
            </a:r>
            <a:r>
              <a:rPr lang="fr-FR" sz="1600" dirty="0" smtClean="0">
                <a:solidFill>
                  <a:schemeClr val="tx1"/>
                </a:solidFill>
              </a:rPr>
              <a:t>13H15 </a:t>
            </a:r>
            <a:r>
              <a:rPr lang="fr-FR" sz="1600" dirty="0">
                <a:solidFill>
                  <a:schemeClr val="tx1"/>
                </a:solidFill>
              </a:rPr>
              <a:t>à </a:t>
            </a:r>
            <a:r>
              <a:rPr lang="fr-FR" sz="1600" dirty="0" smtClean="0">
                <a:solidFill>
                  <a:schemeClr val="tx1"/>
                </a:solidFill>
              </a:rPr>
              <a:t>14h00</a:t>
            </a:r>
          </a:p>
          <a:p>
            <a:pPr marL="285750" lvl="4" indent="-285750"/>
            <a:r>
              <a:rPr lang="fr-FR" sz="1600" b="1" dirty="0" smtClean="0">
                <a:solidFill>
                  <a:schemeClr val="accent1"/>
                </a:solidFill>
              </a:rPr>
              <a:t>VENDREDI		</a:t>
            </a:r>
            <a:r>
              <a:rPr lang="fr-FR" sz="1600" dirty="0" err="1" smtClean="0">
                <a:solidFill>
                  <a:schemeClr val="tx1"/>
                </a:solidFill>
              </a:rPr>
              <a:t>Activ’ado</a:t>
            </a:r>
            <a:r>
              <a:rPr lang="fr-FR" sz="1600" dirty="0" smtClean="0">
                <a:solidFill>
                  <a:schemeClr val="tx1"/>
                </a:solidFill>
              </a:rPr>
              <a:t> avec 2 animateurs de la </a:t>
            </a:r>
            <a:r>
              <a:rPr lang="fr-FR" sz="1600" dirty="0" err="1" smtClean="0">
                <a:solidFill>
                  <a:schemeClr val="tx1"/>
                </a:solidFill>
              </a:rPr>
              <a:t>ComCom</a:t>
            </a:r>
            <a:r>
              <a:rPr lang="fr-FR" sz="1600" dirty="0">
                <a:solidFill>
                  <a:schemeClr val="tx1"/>
                </a:solidFill>
              </a:rPr>
              <a:t>-</a:t>
            </a:r>
            <a:r>
              <a:rPr lang="fr-FR" sz="1600" dirty="0" smtClean="0">
                <a:solidFill>
                  <a:schemeClr val="tx1"/>
                </a:solidFill>
              </a:rPr>
              <a:t> activités ludiques de 					13h15-13h50</a:t>
            </a:r>
            <a:endParaRPr lang="fr-FR" sz="1600" dirty="0" smtClean="0">
              <a:solidFill>
                <a:schemeClr val="accent1"/>
              </a:solidFill>
            </a:endParaRPr>
          </a:p>
          <a:p>
            <a:r>
              <a:rPr lang="fr-FR" sz="1600" b="1" dirty="0" smtClean="0">
                <a:solidFill>
                  <a:schemeClr val="tx1"/>
                </a:solidFill>
              </a:rPr>
              <a:t>Tous les jours ouverture du </a:t>
            </a:r>
            <a:r>
              <a:rPr lang="fr-FR" sz="1600" b="1" dirty="0" smtClean="0">
                <a:solidFill>
                  <a:schemeClr val="accent1"/>
                </a:solidFill>
              </a:rPr>
              <a:t>foyer</a:t>
            </a:r>
            <a:r>
              <a:rPr lang="fr-FR" sz="1600" b="1" dirty="0" smtClean="0">
                <a:solidFill>
                  <a:schemeClr val="tx1"/>
                </a:solidFill>
              </a:rPr>
              <a:t> des élèves, pour 15 élèves qui s’inscrivent à la récréation de 10h30, car il </a:t>
            </a:r>
            <a:r>
              <a:rPr lang="fr-FR" sz="1600" b="1" dirty="0" smtClean="0">
                <a:solidFill>
                  <a:schemeClr val="accent1"/>
                </a:solidFill>
              </a:rPr>
              <a:t>fonctionne en autogestion</a:t>
            </a:r>
          </a:p>
          <a:p>
            <a:r>
              <a:rPr lang="fr-FR" sz="1600" b="1" dirty="0" smtClean="0">
                <a:solidFill>
                  <a:srgbClr val="C00000"/>
                </a:solidFill>
              </a:rPr>
              <a:t>Les élèves peuvent adhérer au FSE, qui accompagne financièrement certains projets pédagogiques et achats de matériels (les pochettes dispositif portable en pause, ballons, raquettes, fournitures, dotation de concours...)</a:t>
            </a:r>
          </a:p>
          <a:p>
            <a:endParaRPr lang="fr-FR" b="1" dirty="0" smtClean="0">
              <a:solidFill>
                <a:schemeClr val="accent1"/>
              </a:solidFill>
            </a:endParaRPr>
          </a:p>
          <a:p>
            <a:endParaRPr lang="fr-FR" b="1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30" y="-19798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36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54970" y="235612"/>
            <a:ext cx="8596668" cy="705854"/>
          </a:xfrm>
        </p:spPr>
        <p:txBody>
          <a:bodyPr>
            <a:noAutofit/>
          </a:bodyPr>
          <a:lstStyle/>
          <a:p>
            <a:r>
              <a:rPr lang="fr-FR" sz="2400" dirty="0" smtClean="0"/>
              <a:t> 		ABORDER </a:t>
            </a:r>
            <a:r>
              <a:rPr lang="fr-FR" sz="2400" dirty="0"/>
              <a:t>LE COLLÈGE UN AUTRE  	FONCTIONNEMENT </a:t>
            </a:r>
            <a:r>
              <a:rPr lang="fr-FR" sz="2400" dirty="0" smtClean="0"/>
              <a:t>: LA COMMUNICATION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379765"/>
            <a:ext cx="8596668" cy="4661598"/>
          </a:xfrm>
        </p:spPr>
        <p:txBody>
          <a:bodyPr/>
          <a:lstStyle/>
          <a:p>
            <a:endParaRPr lang="fr-FR" b="1" dirty="0" smtClean="0">
              <a:solidFill>
                <a:schemeClr val="accent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LE CARNET DE CORRESPONDANCE: </a:t>
            </a:r>
            <a:r>
              <a:rPr lang="fr-FR" dirty="0" smtClean="0">
                <a:solidFill>
                  <a:schemeClr val="tx1"/>
                </a:solidFill>
              </a:rPr>
              <a:t>les mots d’information dans la partie correspondance sont à vérifier régulièrement. Les billets servent à justifier les retards </a:t>
            </a:r>
            <a:r>
              <a:rPr lang="fr-FR" dirty="0">
                <a:solidFill>
                  <a:schemeClr val="tx1"/>
                </a:solidFill>
              </a:rPr>
              <a:t>et </a:t>
            </a:r>
            <a:r>
              <a:rPr lang="fr-FR" dirty="0" smtClean="0">
                <a:solidFill>
                  <a:schemeClr val="tx1"/>
                </a:solidFill>
              </a:rPr>
              <a:t>absences.</a:t>
            </a:r>
          </a:p>
          <a:p>
            <a:pPr lvl="2"/>
            <a:r>
              <a:rPr lang="fr-FR" b="1" dirty="0" smtClean="0">
                <a:solidFill>
                  <a:schemeClr val="accent1"/>
                </a:solidFill>
              </a:rPr>
              <a:t>Pour les absences/Retards bien penser à téléphoner au collège ou à prévenir par avance si cela est possible. </a:t>
            </a:r>
            <a:r>
              <a:rPr lang="fr-FR" b="1" dirty="0" smtClean="0">
                <a:solidFill>
                  <a:srgbClr val="C00000"/>
                </a:solidFill>
              </a:rPr>
              <a:t>L’information ne vaut pas justification, il faut faire un écrit : le billet ou un courriel.</a:t>
            </a:r>
            <a:endParaRPr lang="fr-FR" dirty="0" smtClean="0">
              <a:solidFill>
                <a:srgbClr val="C00000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L’ENT: </a:t>
            </a:r>
            <a:r>
              <a:rPr lang="fr-FR" dirty="0" smtClean="0">
                <a:solidFill>
                  <a:schemeClr val="tx1"/>
                </a:solidFill>
              </a:rPr>
              <a:t>Vous y trouverez les informations liées au changement d’emplois du temps, aux notes, aux devoirs, aux remarques….</a:t>
            </a:r>
          </a:p>
          <a:p>
            <a:endParaRPr lang="fr-FR" b="1" dirty="0">
              <a:solidFill>
                <a:schemeClr val="accent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EDUCONNECT </a:t>
            </a:r>
            <a:r>
              <a:rPr lang="fr-FR" b="1" dirty="0">
                <a:solidFill>
                  <a:schemeClr val="accent1"/>
                </a:solidFill>
              </a:rPr>
              <a:t>:</a:t>
            </a:r>
            <a:r>
              <a:rPr lang="fr-FR" dirty="0"/>
              <a:t> plateforme d’accès pour les </a:t>
            </a:r>
            <a:r>
              <a:rPr lang="fr-FR" dirty="0" smtClean="0"/>
              <a:t>télé services, </a:t>
            </a:r>
            <a:r>
              <a:rPr lang="fr-FR" dirty="0"/>
              <a:t>orientation, suivi </a:t>
            </a:r>
            <a:r>
              <a:rPr lang="fr-FR" dirty="0" smtClean="0"/>
              <a:t>scolarité.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22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56998" y="233562"/>
            <a:ext cx="8596668" cy="113803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		</a:t>
            </a:r>
            <a:r>
              <a:rPr lang="fr-FR" sz="2700" dirty="0" smtClean="0"/>
              <a:t>ABORDER </a:t>
            </a:r>
            <a:r>
              <a:rPr lang="fr-FR" sz="2700" dirty="0"/>
              <a:t>LE COLLÈGE UN AUTRE  F</a:t>
            </a:r>
            <a:r>
              <a:rPr lang="fr-FR" sz="2700" dirty="0" smtClean="0"/>
              <a:t>ONCTIONNEMENT </a:t>
            </a:r>
            <a:r>
              <a:rPr lang="fr-FR" sz="2700" dirty="0"/>
              <a:t>: </a:t>
            </a:r>
            <a:r>
              <a:rPr lang="fr-FR" sz="2700" dirty="0" smtClean="0"/>
              <a:t>  		L’ENT </a:t>
            </a:r>
            <a:r>
              <a:rPr lang="fr-FR" sz="2200" dirty="0" smtClean="0">
                <a:solidFill>
                  <a:schemeClr val="tx1"/>
                </a:solidFill>
              </a:rPr>
              <a:t>environnement numérique de travail</a:t>
            </a:r>
            <a:endParaRPr lang="fr-FR" sz="2700" dirty="0">
              <a:solidFill>
                <a:schemeClr val="tx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676401"/>
            <a:ext cx="8596668" cy="4364961"/>
          </a:xfrm>
        </p:spPr>
        <p:txBody>
          <a:bodyPr/>
          <a:lstStyle/>
          <a:p>
            <a:r>
              <a:rPr lang="fr-FR" b="1" dirty="0" smtClean="0">
                <a:solidFill>
                  <a:schemeClr val="accent1"/>
                </a:solidFill>
              </a:rPr>
              <a:t>PRISE EN MAIN  </a:t>
            </a:r>
            <a:r>
              <a:rPr lang="fr-FR" b="1" dirty="0" smtClean="0">
                <a:solidFill>
                  <a:schemeClr val="tx1"/>
                </a:solidFill>
              </a:rPr>
              <a:t>Présentation par M DA COSTA</a:t>
            </a:r>
            <a:endParaRPr lang="fr-FR" b="1" dirty="0" smtClean="0">
              <a:solidFill>
                <a:schemeClr val="accent1"/>
              </a:solidFill>
            </a:endParaRPr>
          </a:p>
          <a:p>
            <a:endParaRPr lang="fr-FR" b="1" dirty="0" smtClean="0">
              <a:solidFill>
                <a:schemeClr val="accent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À CHACUN SES CODES </a:t>
            </a:r>
          </a:p>
          <a:p>
            <a:endParaRPr lang="fr-FR" b="1" dirty="0" smtClean="0">
              <a:solidFill>
                <a:schemeClr val="accent1"/>
              </a:solidFill>
            </a:endParaRPr>
          </a:p>
          <a:p>
            <a:r>
              <a:rPr lang="fr-FR" b="1" dirty="0" smtClean="0">
                <a:solidFill>
                  <a:schemeClr val="accent1"/>
                </a:solidFill>
              </a:rPr>
              <a:t>UNE SUSPENSION DES MISES </a:t>
            </a:r>
            <a:r>
              <a:rPr lang="fr-FR" b="1" dirty="0" smtClean="0">
                <a:solidFill>
                  <a:schemeClr val="accent1"/>
                </a:solidFill>
              </a:rPr>
              <a:t>À JOUR </a:t>
            </a:r>
            <a:r>
              <a:rPr lang="fr-FR" b="1" dirty="0" smtClean="0">
                <a:solidFill>
                  <a:schemeClr val="accent1"/>
                </a:solidFill>
              </a:rPr>
              <a:t>ENTRE 20H ET 07H EN SEMAINE ET LE WEEK-END ENTRE VENDREDI 20H ET LUNDI 07H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46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970547"/>
            <a:ext cx="8596668" cy="705854"/>
          </a:xfrm>
        </p:spPr>
        <p:txBody>
          <a:bodyPr/>
          <a:lstStyle/>
          <a:p>
            <a:r>
              <a:rPr lang="fr-FR" dirty="0" smtClean="0"/>
              <a:t>DISPOSITIF PORTABLE EN PAUSE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676401"/>
            <a:ext cx="8596668" cy="4826667"/>
          </a:xfrm>
        </p:spPr>
        <p:txBody>
          <a:bodyPr/>
          <a:lstStyle/>
          <a:p>
            <a:r>
              <a:rPr lang="fr-FR" b="1" dirty="0" smtClean="0">
                <a:solidFill>
                  <a:srgbClr val="C00000"/>
                </a:solidFill>
              </a:rPr>
              <a:t>Depuis septembre 2025 mise à l’écart des téléphones portables et autres objets connectés des élèves durant tout le temps passé au collège, dispositif renforcé pour l’année scolaire 2026-2027.</a:t>
            </a:r>
            <a:endParaRPr lang="fr-FR" b="1" dirty="0" smtClean="0">
              <a:solidFill>
                <a:schemeClr val="tx1"/>
              </a:solidFill>
            </a:endParaRPr>
          </a:p>
          <a:p>
            <a:r>
              <a:rPr lang="fr-FR" sz="1600" b="1" dirty="0" smtClean="0">
                <a:solidFill>
                  <a:schemeClr val="tx1"/>
                </a:solidFill>
              </a:rPr>
              <a:t>Il s’agit d’une interdiction qui s’applique dans tous les collèges.</a:t>
            </a:r>
          </a:p>
          <a:p>
            <a:r>
              <a:rPr lang="fr-FR" sz="1600" b="1" dirty="0" smtClean="0">
                <a:solidFill>
                  <a:schemeClr val="tx1"/>
                </a:solidFill>
              </a:rPr>
              <a:t>Nous avions jusque-là des casiers où les </a:t>
            </a:r>
            <a:r>
              <a:rPr lang="fr-FR" sz="1600" b="1" dirty="0">
                <a:solidFill>
                  <a:schemeClr val="tx1"/>
                </a:solidFill>
              </a:rPr>
              <a:t>élèves déposaient </a:t>
            </a:r>
            <a:r>
              <a:rPr lang="fr-FR" sz="1600" b="1" dirty="0" smtClean="0">
                <a:solidFill>
                  <a:schemeClr val="tx1"/>
                </a:solidFill>
              </a:rPr>
              <a:t>à </a:t>
            </a:r>
            <a:r>
              <a:rPr lang="fr-FR" sz="1600" b="1" dirty="0">
                <a:solidFill>
                  <a:schemeClr val="tx1"/>
                </a:solidFill>
              </a:rPr>
              <a:t>leur arrivée leur téléphone </a:t>
            </a:r>
            <a:r>
              <a:rPr lang="fr-FR" sz="1600" b="1" dirty="0" smtClean="0">
                <a:solidFill>
                  <a:schemeClr val="tx1"/>
                </a:solidFill>
              </a:rPr>
              <a:t>portable et le récupérait à </a:t>
            </a:r>
            <a:r>
              <a:rPr lang="fr-FR" sz="1600" b="1" dirty="0">
                <a:solidFill>
                  <a:schemeClr val="tx1"/>
                </a:solidFill>
              </a:rPr>
              <a:t>leur départ du </a:t>
            </a:r>
            <a:r>
              <a:rPr lang="fr-FR" sz="1600" b="1" dirty="0" smtClean="0">
                <a:solidFill>
                  <a:schemeClr val="tx1"/>
                </a:solidFill>
              </a:rPr>
              <a:t>collège. </a:t>
            </a:r>
            <a:endParaRPr lang="fr-FR" sz="1600" b="1" dirty="0">
              <a:solidFill>
                <a:schemeClr val="tx1"/>
              </a:solidFill>
            </a:endParaRPr>
          </a:p>
          <a:p>
            <a:r>
              <a:rPr lang="fr-FR" sz="1600" b="1" dirty="0" smtClean="0">
                <a:solidFill>
                  <a:schemeClr val="tx1"/>
                </a:solidFill>
              </a:rPr>
              <a:t>En raison des questions de responsabilité et de praticité, nous mettons en place un nouveau dispositif : LES POCHETTES PERSONNELLES.</a:t>
            </a:r>
          </a:p>
          <a:p>
            <a:pPr marL="0" indent="0">
              <a:buNone/>
            </a:pPr>
            <a:r>
              <a:rPr lang="fr-FR" sz="1600" b="1" dirty="0">
                <a:solidFill>
                  <a:schemeClr val="tx1"/>
                </a:solidFill>
              </a:rPr>
              <a:t>	</a:t>
            </a:r>
            <a:r>
              <a:rPr lang="fr-FR" b="1" dirty="0" smtClean="0">
                <a:solidFill>
                  <a:srgbClr val="92D050"/>
                </a:solidFill>
              </a:rPr>
              <a:t>Les élèves, à leur arrivée au collège présenteront leur carnet et la 	pochette verrouillée, avec leur téléphone dedans. Ils garderont la 	pochette dans leur cartable, durant la journée. A leur départ, ils  	déverrouilleront la pochette sur des aimants. Ses pochettes pourront 	également servir lors de sortie/voyage scolaire.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51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6186" y="260614"/>
            <a:ext cx="8596668" cy="666749"/>
          </a:xfrm>
        </p:spPr>
        <p:txBody>
          <a:bodyPr>
            <a:noAutofit/>
          </a:bodyPr>
          <a:lstStyle/>
          <a:p>
            <a:pPr algn="ctr"/>
            <a:r>
              <a:rPr lang="fr-FR" sz="2400" dirty="0" smtClean="0"/>
              <a:t>		    ABORDER </a:t>
            </a:r>
            <a:r>
              <a:rPr lang="fr-FR" sz="2400" dirty="0"/>
              <a:t>LE COLLÈGE UN AUTRE FONCTIONNEMENT PÉDAGOGIQUE : </a:t>
            </a:r>
            <a:r>
              <a:rPr lang="fr-FR" sz="2400" b="1" dirty="0" smtClean="0"/>
              <a:t>PROGRAMME </a:t>
            </a:r>
            <a:r>
              <a:rPr lang="fr-FR" sz="2400" b="1" dirty="0" err="1"/>
              <a:t>pHARe</a:t>
            </a:r>
            <a:r>
              <a:rPr lang="fr-FR" sz="2800" b="1" dirty="0"/>
              <a:t/>
            </a:r>
            <a:br>
              <a:rPr lang="fr-FR" sz="2800" b="1" dirty="0"/>
            </a:br>
            <a:r>
              <a:rPr lang="fr-FR" sz="1400" i="1" dirty="0">
                <a:solidFill>
                  <a:schemeClr val="tx1"/>
                </a:solidFill>
              </a:rPr>
              <a:t>Programme de lutte </a:t>
            </a:r>
            <a:r>
              <a:rPr lang="fr-FR" sz="1400" i="1" dirty="0" smtClean="0">
                <a:solidFill>
                  <a:schemeClr val="tx1"/>
                </a:solidFill>
              </a:rPr>
              <a:t>contre le </a:t>
            </a:r>
            <a:r>
              <a:rPr lang="fr-FR" sz="1400" i="1" dirty="0">
                <a:solidFill>
                  <a:schemeClr val="tx1"/>
                </a:solidFill>
              </a:rPr>
              <a:t>Harcèlement à </a:t>
            </a:r>
            <a:r>
              <a:rPr lang="fr-FR" sz="1400" i="1" dirty="0" smtClean="0">
                <a:solidFill>
                  <a:schemeClr val="tx1"/>
                </a:solidFill>
              </a:rPr>
              <a:t>l’Ecole</a:t>
            </a:r>
            <a:br>
              <a:rPr lang="fr-FR" sz="1400" i="1" dirty="0" smtClean="0">
                <a:solidFill>
                  <a:schemeClr val="tx1"/>
                </a:solidFill>
              </a:rPr>
            </a:br>
            <a:r>
              <a:rPr lang="fr-FR" sz="1400" i="1" dirty="0">
                <a:solidFill>
                  <a:schemeClr val="tx1"/>
                </a:solidFill>
              </a:rPr>
              <a:t/>
            </a:r>
            <a:br>
              <a:rPr lang="fr-FR" sz="1400" i="1" dirty="0">
                <a:solidFill>
                  <a:schemeClr val="tx1"/>
                </a:solidFill>
              </a:rPr>
            </a:br>
            <a:r>
              <a:rPr lang="fr-FR" sz="1400" i="1" dirty="0">
                <a:solidFill>
                  <a:schemeClr val="tx1"/>
                </a:solidFill>
              </a:rPr>
              <a:t/>
            </a:r>
            <a:br>
              <a:rPr lang="fr-FR" sz="1400" i="1" dirty="0">
                <a:solidFill>
                  <a:schemeClr val="tx1"/>
                </a:solidFill>
              </a:rPr>
            </a:br>
            <a:endParaRPr lang="fr-FR" sz="1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42872"/>
            <a:ext cx="1756160" cy="827560"/>
          </a:xfrm>
          <a:prstGeom prst="rect">
            <a:avLst/>
          </a:prstGeom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72009" y="1475937"/>
            <a:ext cx="972502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r>
              <a:rPr lang="fr-FR" altLang="fr-FR" sz="1400" b="1" dirty="0" smtClean="0">
                <a:solidFill>
                  <a:srgbClr val="53247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HARCÈLEMENT : </a:t>
            </a: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élève est victime de harcèlement scolaire lorsqu'il subit, de manière répétée, des violences verbales, morales ou physiques de la part d'un ou plusieurs autres élèves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fr-FR" alt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Ces actes de violence sont, par exemple, des insultes, des moqueries, des brimades, des rejets d'un groupe, des bousculades, des coups, des vols.</a:t>
            </a:r>
            <a:endParaRPr kumimoji="0" lang="fr-FR" alt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harcèlement scolaire peut être commis à l'intérieur ou en dehors de l'établissement scolaire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fr-FR" alt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harcèlement scolaire entraine une dégradation des conditions de vie de l'élève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53247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Cela se manifeste notamment par l'anxiété, la chute des résultats scolaires et la dépression.</a:t>
            </a:r>
            <a:endParaRPr kumimoji="0" lang="fr-FR" alt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Espace réservé du contenu 11"/>
          <p:cNvSpPr>
            <a:spLocks noGrp="1"/>
          </p:cNvSpPr>
          <p:nvPr>
            <p:ph idx="1"/>
          </p:nvPr>
        </p:nvSpPr>
        <p:spPr>
          <a:xfrm>
            <a:off x="205346" y="3190237"/>
            <a:ext cx="9658349" cy="3134363"/>
          </a:xfrm>
        </p:spPr>
        <p:txBody>
          <a:bodyPr/>
          <a:lstStyle/>
          <a:p>
            <a:r>
              <a:rPr lang="fr-FR" b="1" dirty="0" smtClean="0">
                <a:solidFill>
                  <a:schemeClr val="accent2"/>
                </a:solidFill>
              </a:rPr>
              <a:t>LE DISPOSITIF:</a:t>
            </a:r>
          </a:p>
          <a:p>
            <a:r>
              <a:rPr lang="fr-FR" b="1" dirty="0" smtClean="0">
                <a:solidFill>
                  <a:schemeClr val="accent2"/>
                </a:solidFill>
              </a:rPr>
              <a:t>1/ des équipes élèves et adultes</a:t>
            </a:r>
          </a:p>
          <a:p>
            <a:r>
              <a:rPr lang="fr-FR" b="1" dirty="0" smtClean="0">
                <a:solidFill>
                  <a:schemeClr val="accent2"/>
                </a:solidFill>
              </a:rPr>
              <a:t>2/ un protocole</a:t>
            </a:r>
          </a:p>
          <a:p>
            <a:r>
              <a:rPr lang="fr-FR" b="1" dirty="0" smtClean="0">
                <a:solidFill>
                  <a:schemeClr val="accent2"/>
                </a:solidFill>
              </a:rPr>
              <a:t>3/ un calendrier d’actions :</a:t>
            </a:r>
          </a:p>
          <a:p>
            <a:pPr lvl="1"/>
            <a:r>
              <a:rPr lang="fr-FR" b="1" dirty="0" smtClean="0">
                <a:solidFill>
                  <a:schemeClr val="accent2"/>
                </a:solidFill>
              </a:rPr>
              <a:t>- Journée Nationale de lutte contre le harcèlement </a:t>
            </a:r>
            <a:r>
              <a:rPr lang="fr-FR" b="1" smtClean="0">
                <a:solidFill>
                  <a:schemeClr val="accent2"/>
                </a:solidFill>
              </a:rPr>
              <a:t>scolaire </a:t>
            </a:r>
            <a:r>
              <a:rPr lang="fr-FR" b="1" smtClean="0">
                <a:solidFill>
                  <a:schemeClr val="accent2"/>
                </a:solidFill>
              </a:rPr>
              <a:t>jeudi 05 </a:t>
            </a:r>
            <a:r>
              <a:rPr lang="fr-FR" b="1" dirty="0" smtClean="0">
                <a:solidFill>
                  <a:schemeClr val="accent2"/>
                </a:solidFill>
              </a:rPr>
              <a:t>novembre 2026</a:t>
            </a:r>
          </a:p>
          <a:p>
            <a:pPr lvl="1"/>
            <a:r>
              <a:rPr lang="fr-FR" b="1" dirty="0" smtClean="0">
                <a:solidFill>
                  <a:schemeClr val="accent2"/>
                </a:solidFill>
              </a:rPr>
              <a:t>- participation à l’enquête climat </a:t>
            </a:r>
          </a:p>
          <a:p>
            <a:pPr lvl="1"/>
            <a:r>
              <a:rPr lang="fr-FR" b="1" dirty="0" smtClean="0">
                <a:solidFill>
                  <a:schemeClr val="accent2"/>
                </a:solidFill>
              </a:rPr>
              <a:t>- concours non au harcèlement</a:t>
            </a:r>
          </a:p>
          <a:p>
            <a:pPr lvl="1"/>
            <a:r>
              <a:rPr lang="fr-FR" b="1" dirty="0" smtClean="0">
                <a:solidFill>
                  <a:schemeClr val="accent2"/>
                </a:solidFill>
              </a:rPr>
              <a:t>-</a:t>
            </a:r>
            <a:r>
              <a:rPr lang="fr-FR" b="1" dirty="0" err="1" smtClean="0">
                <a:solidFill>
                  <a:schemeClr val="accent2"/>
                </a:solidFill>
              </a:rPr>
              <a:t>Safer</a:t>
            </a:r>
            <a:r>
              <a:rPr lang="fr-FR" b="1" dirty="0" smtClean="0">
                <a:solidFill>
                  <a:schemeClr val="accent2"/>
                </a:solidFill>
              </a:rPr>
              <a:t> internet </a:t>
            </a:r>
            <a:r>
              <a:rPr lang="fr-FR" b="1" dirty="0" err="1" smtClean="0">
                <a:solidFill>
                  <a:schemeClr val="accent2"/>
                </a:solidFill>
              </a:rPr>
              <a:t>day</a:t>
            </a:r>
            <a:endParaRPr lang="fr-FR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504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695326"/>
            <a:ext cx="8596668" cy="666749"/>
          </a:xfrm>
        </p:spPr>
        <p:txBody>
          <a:bodyPr>
            <a:noAutofit/>
          </a:bodyPr>
          <a:lstStyle/>
          <a:p>
            <a:r>
              <a:rPr lang="fr-FR" sz="2800" b="1" dirty="0" smtClean="0"/>
              <a:t>				PROGRAMME </a:t>
            </a:r>
            <a:r>
              <a:rPr lang="fr-FR" sz="2800" b="1" dirty="0" err="1"/>
              <a:t>pHARe</a:t>
            </a:r>
            <a:r>
              <a:rPr lang="fr-FR" sz="2800" b="1" dirty="0"/>
              <a:t/>
            </a:r>
            <a:br>
              <a:rPr lang="fr-FR" sz="2800" b="1" dirty="0"/>
            </a:br>
            <a:r>
              <a:rPr lang="fr-FR" sz="1400" i="1" dirty="0" smtClean="0">
                <a:solidFill>
                  <a:schemeClr val="tx1"/>
                </a:solidFill>
              </a:rPr>
              <a:t>Programme </a:t>
            </a:r>
            <a:r>
              <a:rPr lang="fr-FR" sz="1400" i="1" dirty="0">
                <a:solidFill>
                  <a:schemeClr val="tx1"/>
                </a:solidFill>
              </a:rPr>
              <a:t>de lutte </a:t>
            </a:r>
            <a:r>
              <a:rPr lang="fr-FR" sz="1400" i="1" dirty="0" smtClean="0">
                <a:solidFill>
                  <a:schemeClr val="tx1"/>
                </a:solidFill>
              </a:rPr>
              <a:t>contre le </a:t>
            </a:r>
            <a:r>
              <a:rPr lang="fr-FR" sz="1400" i="1" dirty="0">
                <a:solidFill>
                  <a:schemeClr val="tx1"/>
                </a:solidFill>
              </a:rPr>
              <a:t>Harcèlement à l’Ecole</a:t>
            </a:r>
            <a:br>
              <a:rPr lang="fr-FR" sz="1400" i="1" dirty="0">
                <a:solidFill>
                  <a:schemeClr val="tx1"/>
                </a:solidFill>
              </a:rPr>
            </a:br>
            <a:r>
              <a:rPr lang="fr-FR" sz="1400" i="1" dirty="0">
                <a:solidFill>
                  <a:schemeClr val="tx1"/>
                </a:solidFill>
              </a:rPr>
              <a:t/>
            </a:r>
            <a:br>
              <a:rPr lang="fr-FR" sz="1400" i="1" dirty="0">
                <a:solidFill>
                  <a:schemeClr val="tx1"/>
                </a:solidFill>
              </a:rPr>
            </a:br>
            <a:endParaRPr lang="fr-FR" sz="1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829343"/>
              </p:ext>
            </p:extLst>
          </p:nvPr>
        </p:nvGraphicFramePr>
        <p:xfrm>
          <a:off x="677333" y="1522888"/>
          <a:ext cx="9038167" cy="49180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1842">
                  <a:extLst>
                    <a:ext uri="{9D8B030D-6E8A-4147-A177-3AD203B41FA5}">
                      <a16:colId xmlns:a16="http://schemas.microsoft.com/office/drawing/2014/main" val="1507077861"/>
                    </a:ext>
                  </a:extLst>
                </a:gridCol>
                <a:gridCol w="3472287">
                  <a:extLst>
                    <a:ext uri="{9D8B030D-6E8A-4147-A177-3AD203B41FA5}">
                      <a16:colId xmlns:a16="http://schemas.microsoft.com/office/drawing/2014/main" val="2624339370"/>
                    </a:ext>
                  </a:extLst>
                </a:gridCol>
                <a:gridCol w="3344038">
                  <a:extLst>
                    <a:ext uri="{9D8B030D-6E8A-4147-A177-3AD203B41FA5}">
                      <a16:colId xmlns:a16="http://schemas.microsoft.com/office/drawing/2014/main" val="3565899006"/>
                    </a:ext>
                  </a:extLst>
                </a:gridCol>
              </a:tblGrid>
              <a:tr h="586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REPÉRER</a:t>
                      </a:r>
                      <a:endParaRPr lang="fr-FR" sz="7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 </a:t>
                      </a:r>
                      <a:endParaRPr lang="fr-F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effectLst/>
                        </a:rPr>
                        <a:t> </a:t>
                      </a:r>
                      <a:endParaRPr lang="fr-FR" sz="7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ALERTER</a:t>
                      </a:r>
                      <a:endParaRPr lang="fr-FR" sz="7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 </a:t>
                      </a:r>
                      <a:endParaRPr lang="fr-F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dirty="0" smtClean="0">
                          <a:effectLst/>
                        </a:rPr>
                        <a:t>       PRENDRE EN CHARGE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7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 </a:t>
                      </a:r>
                      <a:endParaRPr lang="fr-FR" sz="7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" dirty="0">
                          <a:effectLst/>
                        </a:rPr>
                        <a:t> </a:t>
                      </a:r>
                      <a:endParaRPr lang="fr-FR" sz="700" dirty="0">
                        <a:effectLst/>
                      </a:endParaRPr>
                    </a:p>
                  </a:txBody>
                  <a:tcPr marL="44118" marR="44118" marT="0" marB="0"/>
                </a:tc>
                <a:extLst>
                  <a:ext uri="{0D108BD9-81ED-4DB2-BD59-A6C34878D82A}">
                    <a16:rowId xmlns:a16="http://schemas.microsoft.com/office/drawing/2014/main" val="3833699478"/>
                  </a:ext>
                </a:extLst>
              </a:tr>
              <a:tr h="119174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 </a:t>
                      </a:r>
                      <a:endParaRPr lang="fr-FR" sz="9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 </a:t>
                      </a:r>
                      <a:endParaRPr lang="fr-FR" sz="9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 </a:t>
                      </a:r>
                      <a:endParaRPr lang="fr-FR" sz="9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 </a:t>
                      </a:r>
                      <a:endParaRPr lang="fr-FR" sz="9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UN ÉLÈVE EN SOUFFRANCE EST REPÉRÉ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 </a:t>
                      </a:r>
                      <a:endParaRPr lang="fr-FR" sz="9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Par l’élève victime ou un témoin, la famille, un élève ambassadeur </a:t>
                      </a:r>
                      <a:r>
                        <a:rPr lang="fr-FR" sz="1000" dirty="0" err="1">
                          <a:effectLst/>
                        </a:rPr>
                        <a:t>pHARe</a:t>
                      </a:r>
                      <a:r>
                        <a:rPr lang="fr-FR" sz="1000" dirty="0">
                          <a:effectLst/>
                        </a:rPr>
                        <a:t>, un adulte du collège</a:t>
                      </a:r>
                      <a:endParaRPr lang="fr-F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b="1" dirty="0">
                          <a:effectLst/>
                        </a:rPr>
                        <a:t>ACCUEIL DE L’ÉLÈVE VICTIME</a:t>
                      </a:r>
                      <a:endParaRPr lang="fr-FR" sz="9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L’élève victime est pris en charge par un membre de l’équipe ressource, afin qu’il puisse être écouté dans un cadre bienveillant et sécurisant. 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Récoltes des faits et des ressentis de la victime.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La principale notifie les faits dans l’application « faits établissements » quand le harcèlement est caractérisé et lance une procédure harcèlement.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extLst>
                  <a:ext uri="{0D108BD9-81ED-4DB2-BD59-A6C34878D82A}">
                    <a16:rowId xmlns:a16="http://schemas.microsoft.com/office/drawing/2014/main" val="375205260"/>
                  </a:ext>
                </a:extLst>
              </a:tr>
              <a:tr h="97035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AU COLLÈGE </a:t>
                      </a: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</a:t>
                      </a:r>
                      <a:r>
                        <a:rPr lang="fr-FR" sz="1000" dirty="0">
                          <a:effectLst/>
                        </a:rPr>
                        <a:t>Auprès de la </a:t>
                      </a:r>
                      <a:r>
                        <a:rPr lang="fr-FR" sz="1000" dirty="0" smtClean="0">
                          <a:effectLst/>
                        </a:rPr>
                        <a:t>Principale Adjointe </a:t>
                      </a: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- Ou des membres de l’équipe ressource :</a:t>
                      </a: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 </a:t>
                      </a:r>
                      <a:endParaRPr lang="fr-F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b="1" dirty="0">
                          <a:effectLst/>
                        </a:rPr>
                        <a:t>MISE EN PLACE DE MESURES DE PROTECTION</a:t>
                      </a:r>
                      <a:endParaRPr lang="fr-FR" sz="9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Mobiliser les élèves ambassadeurs, pour que l’élève victime ne soit pas isolé, ainsi que ses amis proches.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Renforcer la vigilance des adultes autour de la sécurisation de l’élève.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Mise en place de rendez-vous réguliers, pour faire le point de l’évolution de la situation, des conséquences et/ou de sa résolution.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extLst>
                  <a:ext uri="{0D108BD9-81ED-4DB2-BD59-A6C34878D82A}">
                    <a16:rowId xmlns:a16="http://schemas.microsoft.com/office/drawing/2014/main" val="679616473"/>
                  </a:ext>
                </a:extLst>
              </a:tr>
              <a:tr h="56901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ET/OU SIGNALEMENT EXTÉRIEUR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</a:t>
                      </a:r>
                      <a:r>
                        <a:rPr lang="fr-FR" sz="1100" dirty="0">
                          <a:effectLst/>
                        </a:rPr>
                        <a:t>3018 plateforme </a:t>
                      </a:r>
                      <a:r>
                        <a:rPr lang="fr-FR" sz="1100" dirty="0" smtClean="0">
                          <a:effectLst/>
                        </a:rPr>
                        <a:t>téléphonique </a:t>
                      </a:r>
                      <a:r>
                        <a:rPr lang="fr-FR" sz="1100" dirty="0">
                          <a:effectLst/>
                        </a:rPr>
                        <a:t>(7j/7j de 9h à 23h) + application + site  </a:t>
                      </a:r>
                      <a:r>
                        <a:rPr lang="fr-FR" sz="1050" u="sng" dirty="0">
                          <a:effectLst/>
                          <a:hlinkClick r:id="rId3"/>
                        </a:rPr>
                        <a:t>https://e-enfance.org/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- Contact académique, par le référent harcèlement départemental, courrier.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Ces signalements seront relayés à la Principale.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b="1" dirty="0">
                          <a:effectLst/>
                        </a:rPr>
                        <a:t>ÉCHANGES AVEC LES PARENTS DE L’ÉLÈVE VICTIME</a:t>
                      </a:r>
                      <a:endParaRPr lang="fr-FR" sz="9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Les parents sont informés de l’action du collège. Ils sont conseillés sur les actions et mesures de protection qu’ils peuvent prendre pour leur enfant.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extLst>
                  <a:ext uri="{0D108BD9-81ED-4DB2-BD59-A6C34878D82A}">
                    <a16:rowId xmlns:a16="http://schemas.microsoft.com/office/drawing/2014/main" val="378171258"/>
                  </a:ext>
                </a:extLst>
              </a:tr>
              <a:tr h="56901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b="1" dirty="0">
                          <a:effectLst/>
                        </a:rPr>
                        <a:t>INFORMATION DES PARENTS DES ÉLÈVES IMPLIQUÉS</a:t>
                      </a:r>
                      <a:endParaRPr lang="fr-FR" sz="9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Les parents des élèves qui se révéleraient soit autres victimes, soit auteurs sont informés des faits et des suites mises en place par le collège.</a:t>
                      </a: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extLst>
                  <a:ext uri="{0D108BD9-81ED-4DB2-BD59-A6C34878D82A}">
                    <a16:rowId xmlns:a16="http://schemas.microsoft.com/office/drawing/2014/main" val="866888193"/>
                  </a:ext>
                </a:extLst>
              </a:tr>
              <a:tr h="103092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800" dirty="0">
                          <a:effectLst/>
                        </a:rPr>
                        <a:t>LE CYBER HARCÈLEMENT</a:t>
                      </a:r>
                      <a:endParaRPr lang="fr-FR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- En cas de cyberharcèlement le chef d’établissement notifie la situation dans «  faits établissements » et informe le Procureur de la République dans les cas graves et persistants.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- En plus des mesures de protection des élèves victimes, des mesures conservatoires et des mesures disciplinaires peuvent être prononcées par le chef d’établissement.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- Mise en place d’action </a:t>
                      </a:r>
                      <a:r>
                        <a:rPr lang="fr-FR" sz="900" dirty="0" smtClean="0">
                          <a:effectLst/>
                        </a:rPr>
                        <a:t>spécifique </a:t>
                      </a:r>
                      <a:r>
                        <a:rPr lang="fr-FR" sz="900" dirty="0">
                          <a:effectLst/>
                        </a:rPr>
                        <a:t>auprès des élèves et/ou des classes ( </a:t>
                      </a:r>
                      <a:r>
                        <a:rPr lang="fr-FR" sz="900" dirty="0" smtClean="0">
                          <a:effectLst/>
                        </a:rPr>
                        <a:t>sensibilisation, </a:t>
                      </a:r>
                      <a:r>
                        <a:rPr lang="fr-FR" sz="900" dirty="0">
                          <a:effectLst/>
                        </a:rPr>
                        <a:t>intervenants extérieurs….).</a:t>
                      </a:r>
                      <a:endParaRPr lang="fr-FR" sz="1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</a:rPr>
                        <a:t>- Accompagnement et suivi sur un temps long des élèves concernés par l’ensemble des équipes.</a:t>
                      </a:r>
                      <a:endParaRPr lang="fr-F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118" marR="44118" marT="0" marB="0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413137"/>
                  </a:ext>
                </a:extLst>
              </a:tr>
            </a:tbl>
          </a:graphicData>
        </a:graphic>
      </p:graphicFrame>
      <p:sp>
        <p:nvSpPr>
          <p:cNvPr id="8" name="Flèche droite 7"/>
          <p:cNvSpPr/>
          <p:nvPr/>
        </p:nvSpPr>
        <p:spPr>
          <a:xfrm>
            <a:off x="5750918" y="3489891"/>
            <a:ext cx="657225" cy="438150"/>
          </a:xfrm>
          <a:prstGeom prst="rightArrow">
            <a:avLst/>
          </a:prstGeom>
          <a:solidFill>
            <a:srgbClr val="532476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9" name="Flèche droite 8"/>
          <p:cNvSpPr/>
          <p:nvPr/>
        </p:nvSpPr>
        <p:spPr>
          <a:xfrm>
            <a:off x="2291162" y="3502368"/>
            <a:ext cx="762000" cy="561975"/>
          </a:xfrm>
          <a:prstGeom prst="rightArrow">
            <a:avLst/>
          </a:prstGeom>
          <a:solidFill>
            <a:srgbClr val="532476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pic>
        <p:nvPicPr>
          <p:cNvPr id="2051" name="Imag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546" y="1522887"/>
            <a:ext cx="672061" cy="48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Imag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3" y="1522886"/>
            <a:ext cx="786456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Imag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162" y="1523609"/>
            <a:ext cx="709213" cy="45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170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481693"/>
            <a:ext cx="8596668" cy="119470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         LES </a:t>
            </a:r>
            <a:r>
              <a:rPr lang="fr-FR" dirty="0"/>
              <a:t>CONDITIONS DE LA </a:t>
            </a:r>
            <a:r>
              <a:rPr lang="fr-FR" dirty="0" smtClean="0"/>
              <a:t>RÉUSSITE </a:t>
            </a:r>
            <a:r>
              <a:rPr lang="fr-FR" dirty="0"/>
              <a:t>DE</a:t>
            </a:r>
            <a:br>
              <a:rPr lang="fr-FR" dirty="0"/>
            </a:br>
            <a:r>
              <a:rPr lang="fr-FR" dirty="0" smtClean="0"/>
              <a:t>           LA </a:t>
            </a:r>
            <a:r>
              <a:rPr lang="fr-FR" dirty="0"/>
              <a:t>CLASSE DE </a:t>
            </a:r>
            <a:r>
              <a:rPr lang="fr-FR" dirty="0" smtClean="0"/>
              <a:t>SIXIÈME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676401"/>
            <a:ext cx="8596668" cy="4716235"/>
          </a:xfrm>
        </p:spPr>
        <p:txBody>
          <a:bodyPr>
            <a:normAutofit/>
          </a:bodyPr>
          <a:lstStyle/>
          <a:p>
            <a:r>
              <a:rPr lang="fr-FR" sz="1600" b="1" dirty="0" smtClean="0">
                <a:solidFill>
                  <a:schemeClr val="accent1"/>
                </a:solidFill>
              </a:rPr>
              <a:t>De manière générale: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b="1" dirty="0">
                <a:solidFill>
                  <a:schemeClr val="tx1"/>
                </a:solidFill>
              </a:rPr>
              <a:t>	</a:t>
            </a:r>
            <a:r>
              <a:rPr lang="fr-FR" sz="1400" dirty="0" smtClean="0">
                <a:solidFill>
                  <a:schemeClr val="tx1"/>
                </a:solidFill>
              </a:rPr>
              <a:t>faire confiance aux équipes éducatives</a:t>
            </a:r>
            <a:endParaRPr lang="fr-FR" sz="14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   En cas de difficultés ne pas hésiter à contacter les personnels du collège. </a:t>
            </a:r>
            <a:endParaRPr lang="fr-FR" sz="1400" b="1" dirty="0">
              <a:solidFill>
                <a:schemeClr val="accent1"/>
              </a:solidFill>
            </a:endParaRPr>
          </a:p>
          <a:p>
            <a:r>
              <a:rPr lang="fr-FR" sz="1600" b="1" dirty="0" smtClean="0">
                <a:solidFill>
                  <a:schemeClr val="accent1"/>
                </a:solidFill>
              </a:rPr>
              <a:t>Pour les élèves :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>
                <a:solidFill>
                  <a:schemeClr val="tx1"/>
                </a:solidFill>
              </a:rPr>
              <a:t>écouter en classe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fournir </a:t>
            </a:r>
            <a:r>
              <a:rPr lang="fr-FR" sz="1400" dirty="0">
                <a:solidFill>
                  <a:schemeClr val="tx1"/>
                </a:solidFill>
              </a:rPr>
              <a:t>un travail régulier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disposer </a:t>
            </a:r>
            <a:r>
              <a:rPr lang="fr-FR" sz="1400" dirty="0">
                <a:solidFill>
                  <a:schemeClr val="tx1"/>
                </a:solidFill>
              </a:rPr>
              <a:t>d’un espace </a:t>
            </a:r>
            <a:endParaRPr lang="fr-FR" sz="1400" b="1" dirty="0">
              <a:solidFill>
                <a:schemeClr val="accent1"/>
              </a:solidFill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de travail au calme pour faire ses devoirs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avoir une bonne hygiène de vie ( </a:t>
            </a:r>
            <a:r>
              <a:rPr lang="fr-FR" sz="1200" dirty="0" smtClean="0">
                <a:solidFill>
                  <a:schemeClr val="tx1"/>
                </a:solidFill>
              </a:rPr>
              <a:t>sommeil, nourriture, activités, temps d’écran, relations…)</a:t>
            </a:r>
          </a:p>
          <a:p>
            <a:r>
              <a:rPr lang="fr-FR" sz="1600" b="1" dirty="0">
                <a:solidFill>
                  <a:schemeClr val="accent1"/>
                </a:solidFill>
              </a:rPr>
              <a:t>Pour les </a:t>
            </a:r>
            <a:r>
              <a:rPr lang="fr-FR" sz="1600" b="1" dirty="0" smtClean="0">
                <a:solidFill>
                  <a:schemeClr val="accent1"/>
                </a:solidFill>
              </a:rPr>
              <a:t>parents et éducateurs </a:t>
            </a:r>
            <a:r>
              <a:rPr lang="fr-FR" sz="1600" b="1" dirty="0">
                <a:solidFill>
                  <a:schemeClr val="accent1"/>
                </a:solidFill>
              </a:rPr>
              <a:t>: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exercer un suivi régulier des agendas, devoirs, notes….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fr-FR" sz="1400" dirty="0" smtClean="0">
                <a:solidFill>
                  <a:schemeClr val="tx1"/>
                </a:solidFill>
              </a:rPr>
              <a:t>être exigeant dans la bienveillance.</a:t>
            </a:r>
            <a:endParaRPr lang="fr-FR" sz="140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9" y="80726"/>
            <a:ext cx="1756160" cy="82756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857" y="1004513"/>
            <a:ext cx="3924000" cy="502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925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913</TotalTime>
  <Words>1585</Words>
  <Application>Microsoft Office PowerPoint</Application>
  <PresentationFormat>Grand écran</PresentationFormat>
  <Paragraphs>203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</vt:lpstr>
      <vt:lpstr>Wingdings 3</vt:lpstr>
      <vt:lpstr>Facette</vt:lpstr>
      <vt:lpstr>   Réunion de rentrée  niveau 6ème   </vt:lpstr>
      <vt:lpstr>    ABORDER LE COLLÈGE : UN AUTRE FONCTIONNEMENT LE SERVICE D’INTENDANCE</vt:lpstr>
      <vt:lpstr>    ABORDER LE COLLÈGE : UN AUTRE FONCTIONNEMENT LE SERVICE D’INTENDANCE</vt:lpstr>
      <vt:lpstr>    ABORDER LE COLLÈGE : UN AUTRE FONCTIONNEMENT LE SERVICE D’INTENDANCE</vt:lpstr>
      <vt:lpstr>    ABORDER LE COLLÈGE : UN AUTRE FONCTIONNEMENT LE SERVICE D’INTENDANCE</vt:lpstr>
      <vt:lpstr>             ABORDER LE COLLÈGE UN AUTRE                  FONCTIONNEMENT PÉDAGOGIQUE </vt:lpstr>
      <vt:lpstr>  ABORDER LE COLLÈGE UN AUTRE FONCTIONNEMENT PÉDAGOGIQUE : LES HORAIRES : 26H </vt:lpstr>
      <vt:lpstr>   ABORDER LE COLLÈGE UN AUTRE FONCTIONNEMENT PÉDAGOGIQUE: L’ÉQUILIBRE DES EMPLOIS DU TEMPS</vt:lpstr>
      <vt:lpstr>   ABORDER LE COLLÈGE UN AUTRE FONCTIONNEMENT PÉDAGOGIQUE: UNE ÉQUIPE PÉDAGOGIQUE</vt:lpstr>
      <vt:lpstr>ABORDER LE COLLÈGE UN AUTRE FONCTIONNEMENT PÉDAGOGIQUE : LES DISPOSITIFS ÉDUCATIFS</vt:lpstr>
      <vt:lpstr>     ABORDER LE COLLÈGE UN AUTRE   FONCTIONNEMENT        PÉDAGOGIQUE : LES ATELIERS ET LES CLUBS</vt:lpstr>
      <vt:lpstr>   ABORDER LE COLLÈGE UN AUTRE   FONCTIONNEMENT : LA COMMUNICATION</vt:lpstr>
      <vt:lpstr>  ABORDER LE COLLÈGE UN AUTRE  FONCTIONNEMENT :     L’ENT environnement numérique de travail</vt:lpstr>
      <vt:lpstr>DISPOSITIF PORTABLE EN PAUSE</vt:lpstr>
      <vt:lpstr>      ABORDER LE COLLÈGE UN AUTRE FONCTIONNEMENT PÉDAGOGIQUE : PROGRAMME pHARe Programme de lutte contre le Harcèlement à l’Ecole   </vt:lpstr>
      <vt:lpstr>    PROGRAMME pHARe Programme de lutte contre le Harcèlement à l’Ecole  </vt:lpstr>
      <vt:lpstr>          LES CONDITIONS DE LA RÉUSSITE DE            LA CLASSE DE SIXIÈME</vt:lpstr>
    </vt:vector>
  </TitlesOfParts>
  <Company>CG63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Réunion de rentrée  niveau 6ème</dc:title>
  <dc:creator>principal</dc:creator>
  <cp:lastModifiedBy>principal</cp:lastModifiedBy>
  <cp:revision>58</cp:revision>
  <dcterms:created xsi:type="dcterms:W3CDTF">2025-09-12T09:16:53Z</dcterms:created>
  <dcterms:modified xsi:type="dcterms:W3CDTF">2026-09-07T13:39:06Z</dcterms:modified>
</cp:coreProperties>
</file>