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2" r:id="rId3"/>
    <p:sldId id="273" r:id="rId4"/>
    <p:sldId id="274" r:id="rId5"/>
    <p:sldId id="257" r:id="rId6"/>
    <p:sldId id="261" r:id="rId7"/>
    <p:sldId id="276" r:id="rId8"/>
    <p:sldId id="277" r:id="rId9"/>
    <p:sldId id="260" r:id="rId10"/>
    <p:sldId id="264" r:id="rId11"/>
    <p:sldId id="267" r:id="rId12"/>
    <p:sldId id="269" r:id="rId13"/>
    <p:sldId id="263" r:id="rId14"/>
    <p:sldId id="279" r:id="rId15"/>
    <p:sldId id="278" r:id="rId16"/>
    <p:sldId id="280" r:id="rId17"/>
    <p:sldId id="281" r:id="rId18"/>
    <p:sldId id="282" r:id="rId19"/>
    <p:sldId id="283" r:id="rId20"/>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6069" autoAdjust="0"/>
  </p:normalViewPr>
  <p:slideViewPr>
    <p:cSldViewPr snapToGrid="0">
      <p:cViewPr varScale="1">
        <p:scale>
          <a:sx n="159" d="100"/>
          <a:sy n="159" d="100"/>
        </p:scale>
        <p:origin x="150"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9/30/2025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dirty="0"/>
              <a:t>9/30/2025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9/30/2025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9/30/2025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enfance.org/"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app.avenirs.onisep.fr/"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education.gouv.fr/le-parcours-avenir-7598"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ww.education.gouv.fr/le-parcours-citoyen-599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954505" y="330537"/>
            <a:ext cx="2366211" cy="1115036"/>
          </a:xfrm>
          <a:prstGeom prst="rect">
            <a:avLst/>
          </a:prstGeom>
        </p:spPr>
      </p:pic>
      <p:sp>
        <p:nvSpPr>
          <p:cNvPr id="2" name="Titre 1"/>
          <p:cNvSpPr>
            <a:spLocks noGrp="1"/>
          </p:cNvSpPr>
          <p:nvPr>
            <p:ph type="ctrTitle"/>
          </p:nvPr>
        </p:nvSpPr>
        <p:spPr>
          <a:xfrm>
            <a:off x="1507067" y="3876785"/>
            <a:ext cx="7766936" cy="1990224"/>
          </a:xfrm>
        </p:spPr>
        <p:txBody>
          <a:bodyPr tIns="360000">
            <a:normAutofit fontScale="90000"/>
          </a:bodyPr>
          <a:lstStyle/>
          <a:p>
            <a:pPr algn="l"/>
            <a:r>
              <a:rPr lang="fr-FR" dirty="0" smtClean="0"/>
              <a:t/>
            </a:r>
            <a:br>
              <a:rPr lang="fr-FR" dirty="0" smtClean="0"/>
            </a:br>
            <a:r>
              <a:rPr lang="fr-FR" dirty="0"/>
              <a:t/>
            </a:r>
            <a:br>
              <a:rPr lang="fr-FR" dirty="0"/>
            </a:br>
            <a:r>
              <a:rPr lang="fr-FR" dirty="0" smtClean="0"/>
              <a:t/>
            </a:r>
            <a:br>
              <a:rPr lang="fr-FR" dirty="0" smtClean="0"/>
            </a:br>
            <a:r>
              <a:rPr lang="fr-FR" sz="6700" dirty="0" smtClean="0"/>
              <a:t>Réunion de rentrée </a:t>
            </a:r>
            <a:br>
              <a:rPr lang="fr-FR" sz="6700" dirty="0" smtClean="0"/>
            </a:br>
            <a:r>
              <a:rPr lang="fr-FR" sz="6700" dirty="0" smtClean="0"/>
              <a:t>niveau </a:t>
            </a:r>
            <a:r>
              <a:rPr lang="fr-FR" sz="6700" dirty="0"/>
              <a:t>5</a:t>
            </a:r>
            <a:r>
              <a:rPr lang="fr-FR" sz="6700" baseline="30000" dirty="0"/>
              <a:t>ème </a:t>
            </a:r>
            <a:r>
              <a:rPr lang="fr-FR" sz="6700" dirty="0" smtClean="0"/>
              <a:t>4</a:t>
            </a:r>
            <a:r>
              <a:rPr lang="fr-FR" sz="6700" baseline="30000" dirty="0" smtClean="0"/>
              <a:t>ème </a:t>
            </a:r>
            <a:r>
              <a:rPr lang="fr-FR" sz="6700" dirty="0" smtClean="0"/>
              <a:t>3</a:t>
            </a:r>
            <a:r>
              <a:rPr lang="fr-FR" sz="6700" baseline="30000" dirty="0" smtClean="0"/>
              <a:t>ème</a:t>
            </a:r>
            <a:r>
              <a:rPr lang="fr-FR" baseline="30000" dirty="0" smtClean="0"/>
              <a:t/>
            </a:r>
            <a:br>
              <a:rPr lang="fr-FR" baseline="30000" dirty="0" smtClean="0"/>
            </a:br>
            <a:r>
              <a:rPr lang="fr-FR" baseline="30000" dirty="0" smtClean="0"/>
              <a:t/>
            </a:r>
            <a:br>
              <a:rPr lang="fr-FR" baseline="30000" dirty="0" smtClean="0"/>
            </a:br>
            <a:r>
              <a:rPr lang="fr-FR" dirty="0" smtClean="0"/>
              <a:t/>
            </a:r>
            <a:br>
              <a:rPr lang="fr-FR" dirty="0" smtClean="0"/>
            </a:br>
            <a:endParaRPr lang="fr-FR" dirty="0"/>
          </a:p>
        </p:txBody>
      </p:sp>
      <p:sp>
        <p:nvSpPr>
          <p:cNvPr id="3" name="Sous-titre 2"/>
          <p:cNvSpPr>
            <a:spLocks noGrp="1"/>
          </p:cNvSpPr>
          <p:nvPr>
            <p:ph type="subTitle" idx="1"/>
          </p:nvPr>
        </p:nvSpPr>
        <p:spPr>
          <a:xfrm>
            <a:off x="1507067" y="4596063"/>
            <a:ext cx="7766936" cy="551669"/>
          </a:xfrm>
        </p:spPr>
        <p:txBody>
          <a:bodyPr>
            <a:noAutofit/>
          </a:bodyPr>
          <a:lstStyle/>
          <a:p>
            <a:r>
              <a:rPr lang="fr-FR" sz="4400" baseline="30000" dirty="0" smtClean="0">
                <a:solidFill>
                  <a:schemeClr val="tx1"/>
                </a:solidFill>
                <a:ea typeface="+mj-ea"/>
                <a:cs typeface="+mj-cs"/>
              </a:rPr>
              <a:t>mardi 23 septembre </a:t>
            </a:r>
            <a:r>
              <a:rPr lang="fr-FR" sz="4400" baseline="30000" dirty="0">
                <a:solidFill>
                  <a:schemeClr val="tx1"/>
                </a:solidFill>
                <a:ea typeface="+mj-ea"/>
                <a:cs typeface="+mj-cs"/>
              </a:rPr>
              <a:t>2025</a:t>
            </a:r>
            <a:endParaRPr lang="fr-FR" dirty="0">
              <a:solidFill>
                <a:schemeClr val="tx1"/>
              </a:solidFill>
            </a:endParaRPr>
          </a:p>
        </p:txBody>
      </p:sp>
    </p:spTree>
    <p:extLst>
      <p:ext uri="{BB962C8B-B14F-4D97-AF65-F5344CB8AC3E}">
        <p14:creationId xmlns:p14="http://schemas.microsoft.com/office/powerpoint/2010/main" val="2305942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6186" y="260614"/>
            <a:ext cx="8596668" cy="666749"/>
          </a:xfrm>
        </p:spPr>
        <p:txBody>
          <a:bodyPr>
            <a:noAutofit/>
          </a:bodyPr>
          <a:lstStyle/>
          <a:p>
            <a:pPr algn="ctr"/>
            <a:r>
              <a:rPr lang="fr-FR" sz="2400" dirty="0" smtClean="0"/>
              <a:t>		    ABORDER </a:t>
            </a:r>
            <a:r>
              <a:rPr lang="fr-FR" sz="2400" dirty="0"/>
              <a:t>LE COLLÈGE UN AUTRE FONCTIONNEMENT PÉDAGOGIQUE : </a:t>
            </a:r>
            <a:r>
              <a:rPr lang="fr-FR" sz="2400" b="1" dirty="0" smtClean="0"/>
              <a:t>PROGRAMME </a:t>
            </a:r>
            <a:r>
              <a:rPr lang="fr-FR" sz="2400" b="1" dirty="0" err="1"/>
              <a:t>pHARe</a:t>
            </a:r>
            <a:r>
              <a:rPr lang="fr-FR" sz="2800" b="1" dirty="0"/>
              <a:t/>
            </a:r>
            <a:br>
              <a:rPr lang="fr-FR" sz="2800" b="1" dirty="0"/>
            </a:br>
            <a:r>
              <a:rPr lang="fr-FR" sz="1400" i="1" dirty="0">
                <a:solidFill>
                  <a:schemeClr val="tx1"/>
                </a:solidFill>
              </a:rPr>
              <a:t>Programme de lutte </a:t>
            </a:r>
            <a:r>
              <a:rPr lang="fr-FR" sz="1400" i="1" dirty="0" smtClean="0">
                <a:solidFill>
                  <a:schemeClr val="tx1"/>
                </a:solidFill>
              </a:rPr>
              <a:t>contre le </a:t>
            </a:r>
            <a:r>
              <a:rPr lang="fr-FR" sz="1400" i="1" dirty="0">
                <a:solidFill>
                  <a:schemeClr val="tx1"/>
                </a:solidFill>
              </a:rPr>
              <a:t>Harcèlement à </a:t>
            </a:r>
            <a:r>
              <a:rPr lang="fr-FR" sz="1400" i="1" dirty="0" smtClean="0">
                <a:solidFill>
                  <a:schemeClr val="tx1"/>
                </a:solidFill>
              </a:rPr>
              <a:t>l’Ecole</a:t>
            </a:r>
            <a:br>
              <a:rPr lang="fr-FR" sz="1400" i="1" dirty="0" smtClean="0">
                <a:solidFill>
                  <a:schemeClr val="tx1"/>
                </a:solidFill>
              </a:rPr>
            </a:br>
            <a:r>
              <a:rPr lang="fr-FR" sz="1400" i="1" dirty="0">
                <a:solidFill>
                  <a:schemeClr val="tx1"/>
                </a:solidFill>
              </a:rPr>
              <a:t/>
            </a:r>
            <a:br>
              <a:rPr lang="fr-FR" sz="1400" i="1" dirty="0">
                <a:solidFill>
                  <a:schemeClr val="tx1"/>
                </a:solidFill>
              </a:rPr>
            </a:br>
            <a:r>
              <a:rPr lang="fr-FR" sz="1400" i="1" dirty="0">
                <a:solidFill>
                  <a:schemeClr val="tx1"/>
                </a:solidFill>
              </a:rPr>
              <a:t/>
            </a:r>
            <a:br>
              <a:rPr lang="fr-FR" sz="1400" i="1" dirty="0">
                <a:solidFill>
                  <a:schemeClr val="tx1"/>
                </a:solidFill>
              </a:rPr>
            </a:br>
            <a:endParaRPr lang="fr-FR" sz="1800" dirty="0"/>
          </a:p>
        </p:txBody>
      </p:sp>
      <p:pic>
        <p:nvPicPr>
          <p:cNvPr id="4" name="Image 3"/>
          <p:cNvPicPr>
            <a:picLocks noChangeAspect="1"/>
          </p:cNvPicPr>
          <p:nvPr/>
        </p:nvPicPr>
        <p:blipFill>
          <a:blip r:embed="rId2"/>
          <a:stretch>
            <a:fillRect/>
          </a:stretch>
        </p:blipFill>
        <p:spPr>
          <a:xfrm>
            <a:off x="172009" y="42872"/>
            <a:ext cx="1756160" cy="827560"/>
          </a:xfrm>
          <a:prstGeom prst="rect">
            <a:avLst/>
          </a:prstGeom>
        </p:spPr>
      </p:pic>
      <p:sp>
        <p:nvSpPr>
          <p:cNvPr id="10" name="Rectangle 6"/>
          <p:cNvSpPr>
            <a:spLocks noChangeArrowheads="1"/>
          </p:cNvSpPr>
          <p:nvPr/>
        </p:nvSpPr>
        <p:spPr bwMode="auto">
          <a:xfrm>
            <a:off x="172009" y="1475937"/>
            <a:ext cx="9725024"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LE </a:t>
            </a:r>
            <a:r>
              <a:rPr lang="fr-FR" altLang="fr-FR" sz="1400" b="1" dirty="0" smtClean="0">
                <a:solidFill>
                  <a:srgbClr val="532476"/>
                </a:solidFill>
                <a:latin typeface="Calibri" panose="020F0502020204030204" pitchFamily="34" charset="0"/>
                <a:ea typeface="Calibri" panose="020F0502020204030204" pitchFamily="34" charset="0"/>
                <a:cs typeface="Times New Roman" panose="02020603050405020304" pitchFamily="18" charset="0"/>
              </a:rPr>
              <a:t>HARCÈLEMENT : </a:t>
            </a:r>
            <a:r>
              <a:rPr kumimoji="0" lang="fr-FR" altLang="fr-FR" sz="1400" b="1"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Un élève est victime de harcèlement scolaire lorsqu'il subit, de manière répétée, des violences verbales, morales ou physiques de la part d'un ou plusieurs autres élèves</a:t>
            </a:r>
            <a:r>
              <a:rPr kumimoji="0" lang="fr-FR" altLang="fr-FR" sz="1400" b="0"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fr-FR" altLang="fr-F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Ces actes de violence sont, par exemple, des insultes, des moqueries, des brimades, des rejets d'un groupe, des bousculades, des coups, des vols.</a:t>
            </a:r>
            <a:endParaRPr kumimoji="0" lang="fr-FR" altLang="fr-F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Le harcèlement scolaire peut être commis à l'intérieur ou en dehors de l'établissement scolaire</a:t>
            </a:r>
            <a:r>
              <a:rPr kumimoji="0" lang="fr-FR" altLang="fr-FR" sz="1400" b="0"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fr-FR" altLang="fr-F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Le harcèlement scolaire entraine une dégradation des conditions de vie de l'élève</a:t>
            </a:r>
            <a:r>
              <a:rPr kumimoji="0" lang="fr-FR" altLang="fr-FR" sz="1400" b="0" i="0" u="none" strike="noStrike" cap="none" normalizeH="0" baseline="0" dirty="0" smtClean="0">
                <a:ln>
                  <a:noFill/>
                </a:ln>
                <a:solidFill>
                  <a:srgbClr val="532476"/>
                </a:solidFill>
                <a:effectLst/>
                <a:latin typeface="Calibri" panose="020F0502020204030204" pitchFamily="34" charset="0"/>
                <a:ea typeface="Calibri" panose="020F0502020204030204" pitchFamily="34" charset="0"/>
                <a:cs typeface="Times New Roman" panose="02020603050405020304" pitchFamily="18" charset="0"/>
              </a:rPr>
              <a:t>. Cela se manifeste notamment par l'anxiété, la chute des résultats scolaires et la dépression.</a:t>
            </a:r>
            <a:endParaRPr kumimoji="0" lang="fr-FR" altLang="fr-FR" sz="3200" b="0" i="0" u="none" strike="noStrike" cap="none" normalizeH="0" baseline="0" dirty="0" smtClean="0">
              <a:ln>
                <a:noFill/>
              </a:ln>
              <a:solidFill>
                <a:schemeClr val="tx1"/>
              </a:solidFill>
              <a:effectLst/>
              <a:latin typeface="Arial" panose="020B0604020202020204" pitchFamily="34" charset="0"/>
            </a:endParaRPr>
          </a:p>
        </p:txBody>
      </p:sp>
      <p:sp>
        <p:nvSpPr>
          <p:cNvPr id="12" name="Espace réservé du contenu 11"/>
          <p:cNvSpPr>
            <a:spLocks noGrp="1"/>
          </p:cNvSpPr>
          <p:nvPr>
            <p:ph idx="1"/>
          </p:nvPr>
        </p:nvSpPr>
        <p:spPr>
          <a:xfrm>
            <a:off x="205346" y="3190237"/>
            <a:ext cx="9658349" cy="3134363"/>
          </a:xfrm>
        </p:spPr>
        <p:txBody>
          <a:bodyPr/>
          <a:lstStyle/>
          <a:p>
            <a:r>
              <a:rPr lang="fr-FR" b="1" dirty="0" smtClean="0">
                <a:solidFill>
                  <a:schemeClr val="accent2"/>
                </a:solidFill>
              </a:rPr>
              <a:t>LE DISPOSITIF:</a:t>
            </a:r>
          </a:p>
          <a:p>
            <a:r>
              <a:rPr lang="fr-FR" b="1" dirty="0" smtClean="0">
                <a:solidFill>
                  <a:schemeClr val="accent2"/>
                </a:solidFill>
              </a:rPr>
              <a:t>1/ des équipes élèves et adultes</a:t>
            </a:r>
          </a:p>
          <a:p>
            <a:r>
              <a:rPr lang="fr-FR" b="1" dirty="0" smtClean="0">
                <a:solidFill>
                  <a:schemeClr val="accent2"/>
                </a:solidFill>
              </a:rPr>
              <a:t>2/ un protocole</a:t>
            </a:r>
          </a:p>
          <a:p>
            <a:r>
              <a:rPr lang="fr-FR" b="1" dirty="0" smtClean="0">
                <a:solidFill>
                  <a:schemeClr val="accent2"/>
                </a:solidFill>
              </a:rPr>
              <a:t>3/ un calendrier d’actions :</a:t>
            </a:r>
          </a:p>
          <a:p>
            <a:pPr lvl="1"/>
            <a:r>
              <a:rPr lang="fr-FR" b="1" dirty="0" smtClean="0">
                <a:solidFill>
                  <a:schemeClr val="accent2"/>
                </a:solidFill>
              </a:rPr>
              <a:t>- Journée Nationale de lutte contre le harcèlement scolaire 10 novembre 2025</a:t>
            </a:r>
          </a:p>
          <a:p>
            <a:pPr lvl="1"/>
            <a:r>
              <a:rPr lang="fr-FR" b="1" dirty="0" smtClean="0">
                <a:solidFill>
                  <a:schemeClr val="accent2"/>
                </a:solidFill>
              </a:rPr>
              <a:t>- participation à l’enquête climat </a:t>
            </a:r>
          </a:p>
          <a:p>
            <a:pPr lvl="1"/>
            <a:r>
              <a:rPr lang="fr-FR" b="1" dirty="0" smtClean="0">
                <a:solidFill>
                  <a:schemeClr val="accent2"/>
                </a:solidFill>
              </a:rPr>
              <a:t>- concours non au harcèlement</a:t>
            </a:r>
          </a:p>
          <a:p>
            <a:pPr lvl="1"/>
            <a:r>
              <a:rPr lang="fr-FR" b="1" dirty="0" smtClean="0">
                <a:solidFill>
                  <a:schemeClr val="accent2"/>
                </a:solidFill>
              </a:rPr>
              <a:t>-</a:t>
            </a:r>
            <a:r>
              <a:rPr lang="fr-FR" b="1" dirty="0" err="1" smtClean="0">
                <a:solidFill>
                  <a:schemeClr val="accent2"/>
                </a:solidFill>
              </a:rPr>
              <a:t>Safer</a:t>
            </a:r>
            <a:r>
              <a:rPr lang="fr-FR" b="1" dirty="0" smtClean="0">
                <a:solidFill>
                  <a:schemeClr val="accent2"/>
                </a:solidFill>
              </a:rPr>
              <a:t> internet </a:t>
            </a:r>
            <a:r>
              <a:rPr lang="fr-FR" b="1" dirty="0" err="1" smtClean="0">
                <a:solidFill>
                  <a:schemeClr val="accent2"/>
                </a:solidFill>
              </a:rPr>
              <a:t>day</a:t>
            </a:r>
            <a:endParaRPr lang="fr-FR" b="1" dirty="0">
              <a:solidFill>
                <a:schemeClr val="accent2"/>
              </a:solidFill>
            </a:endParaRPr>
          </a:p>
        </p:txBody>
      </p:sp>
    </p:spTree>
    <p:extLst>
      <p:ext uri="{BB962C8B-B14F-4D97-AF65-F5344CB8AC3E}">
        <p14:creationId xmlns:p14="http://schemas.microsoft.com/office/powerpoint/2010/main" val="2249450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695326"/>
            <a:ext cx="8596668" cy="666749"/>
          </a:xfrm>
        </p:spPr>
        <p:txBody>
          <a:bodyPr>
            <a:noAutofit/>
          </a:bodyPr>
          <a:lstStyle/>
          <a:p>
            <a:r>
              <a:rPr lang="fr-FR" sz="2800" b="1" dirty="0" smtClean="0"/>
              <a:t>				PROGRAMME </a:t>
            </a:r>
            <a:r>
              <a:rPr lang="fr-FR" sz="2800" b="1" dirty="0" err="1"/>
              <a:t>pHARe</a:t>
            </a:r>
            <a:r>
              <a:rPr lang="fr-FR" sz="2800" b="1" dirty="0"/>
              <a:t/>
            </a:r>
            <a:br>
              <a:rPr lang="fr-FR" sz="2800" b="1" dirty="0"/>
            </a:br>
            <a:r>
              <a:rPr lang="fr-FR" sz="1400" i="1" dirty="0" smtClean="0">
                <a:solidFill>
                  <a:schemeClr val="tx1"/>
                </a:solidFill>
              </a:rPr>
              <a:t>Programme </a:t>
            </a:r>
            <a:r>
              <a:rPr lang="fr-FR" sz="1400" i="1" dirty="0">
                <a:solidFill>
                  <a:schemeClr val="tx1"/>
                </a:solidFill>
              </a:rPr>
              <a:t>de lutte </a:t>
            </a:r>
            <a:r>
              <a:rPr lang="fr-FR" sz="1400" i="1" dirty="0" smtClean="0">
                <a:solidFill>
                  <a:schemeClr val="tx1"/>
                </a:solidFill>
              </a:rPr>
              <a:t>contre le </a:t>
            </a:r>
            <a:r>
              <a:rPr lang="fr-FR" sz="1400" i="1" dirty="0">
                <a:solidFill>
                  <a:schemeClr val="tx1"/>
                </a:solidFill>
              </a:rPr>
              <a:t>Harcèlement à l’Ecole</a:t>
            </a:r>
            <a:br>
              <a:rPr lang="fr-FR" sz="1400" i="1" dirty="0">
                <a:solidFill>
                  <a:schemeClr val="tx1"/>
                </a:solidFill>
              </a:rPr>
            </a:br>
            <a:r>
              <a:rPr lang="fr-FR" sz="1400" i="1" dirty="0">
                <a:solidFill>
                  <a:schemeClr val="tx1"/>
                </a:solidFill>
              </a:rPr>
              <a:t/>
            </a:r>
            <a:br>
              <a:rPr lang="fr-FR" sz="1400" i="1" dirty="0">
                <a:solidFill>
                  <a:schemeClr val="tx1"/>
                </a:solidFill>
              </a:rPr>
            </a:br>
            <a:endParaRPr lang="fr-FR" sz="1800"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graphicFrame>
        <p:nvGraphicFramePr>
          <p:cNvPr id="7" name="Tableau 6"/>
          <p:cNvGraphicFramePr>
            <a:graphicFrameLocks noGrp="1"/>
          </p:cNvGraphicFramePr>
          <p:nvPr>
            <p:extLst>
              <p:ext uri="{D42A27DB-BD31-4B8C-83A1-F6EECF244321}">
                <p14:modId xmlns:p14="http://schemas.microsoft.com/office/powerpoint/2010/main" val="2331637163"/>
              </p:ext>
            </p:extLst>
          </p:nvPr>
        </p:nvGraphicFramePr>
        <p:xfrm>
          <a:off x="677333" y="1522888"/>
          <a:ext cx="9038167" cy="4822581"/>
        </p:xfrm>
        <a:graphic>
          <a:graphicData uri="http://schemas.openxmlformats.org/drawingml/2006/table">
            <a:tbl>
              <a:tblPr firstRow="1" firstCol="1" bandRow="1">
                <a:tableStyleId>{5C22544A-7EE6-4342-B048-85BDC9FD1C3A}</a:tableStyleId>
              </a:tblPr>
              <a:tblGrid>
                <a:gridCol w="2221842">
                  <a:extLst>
                    <a:ext uri="{9D8B030D-6E8A-4147-A177-3AD203B41FA5}">
                      <a16:colId xmlns:a16="http://schemas.microsoft.com/office/drawing/2014/main" val="1507077861"/>
                    </a:ext>
                  </a:extLst>
                </a:gridCol>
                <a:gridCol w="3472287">
                  <a:extLst>
                    <a:ext uri="{9D8B030D-6E8A-4147-A177-3AD203B41FA5}">
                      <a16:colId xmlns:a16="http://schemas.microsoft.com/office/drawing/2014/main" val="2624339370"/>
                    </a:ext>
                  </a:extLst>
                </a:gridCol>
                <a:gridCol w="3344038">
                  <a:extLst>
                    <a:ext uri="{9D8B030D-6E8A-4147-A177-3AD203B41FA5}">
                      <a16:colId xmlns:a16="http://schemas.microsoft.com/office/drawing/2014/main" val="3565899006"/>
                    </a:ext>
                  </a:extLst>
                </a:gridCol>
              </a:tblGrid>
              <a:tr h="575566">
                <a:tc>
                  <a:txBody>
                    <a:bodyPr/>
                    <a:lstStyle/>
                    <a:p>
                      <a:pPr algn="ctr">
                        <a:lnSpc>
                          <a:spcPct val="107000"/>
                        </a:lnSpc>
                        <a:spcAft>
                          <a:spcPts val="0"/>
                        </a:spcAft>
                      </a:pPr>
                      <a:r>
                        <a:rPr lang="fr-FR" sz="900" dirty="0">
                          <a:effectLst/>
                        </a:rPr>
                        <a:t>REPÉRER</a:t>
                      </a:r>
                      <a:endParaRPr lang="fr-FR" sz="700" dirty="0">
                        <a:effectLst/>
                      </a:endParaRPr>
                    </a:p>
                    <a:p>
                      <a:pPr algn="ctr">
                        <a:lnSpc>
                          <a:spcPct val="107000"/>
                        </a:lnSpc>
                        <a:spcAft>
                          <a:spcPts val="0"/>
                        </a:spcAft>
                      </a:pPr>
                      <a:r>
                        <a:rPr lang="fr-FR" sz="900" dirty="0">
                          <a:effectLst/>
                        </a:rPr>
                        <a:t> </a:t>
                      </a:r>
                      <a:endParaRPr lang="fr-F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400" dirty="0">
                          <a:effectLst/>
                        </a:rPr>
                        <a:t> </a:t>
                      </a:r>
                      <a:endParaRPr lang="fr-FR" sz="700" dirty="0">
                        <a:effectLst/>
                      </a:endParaRPr>
                    </a:p>
                    <a:p>
                      <a:pPr algn="ctr">
                        <a:lnSpc>
                          <a:spcPct val="107000"/>
                        </a:lnSpc>
                        <a:spcAft>
                          <a:spcPts val="0"/>
                        </a:spcAft>
                      </a:pPr>
                      <a:r>
                        <a:rPr lang="fr-FR" sz="900" dirty="0">
                          <a:effectLst/>
                        </a:rPr>
                        <a:t>ALERTER</a:t>
                      </a:r>
                      <a:endParaRPr lang="fr-FR" sz="700" dirty="0">
                        <a:effectLst/>
                      </a:endParaRPr>
                    </a:p>
                    <a:p>
                      <a:pPr algn="ctr">
                        <a:lnSpc>
                          <a:spcPct val="107000"/>
                        </a:lnSpc>
                        <a:spcAft>
                          <a:spcPts val="0"/>
                        </a:spcAft>
                      </a:pPr>
                      <a:r>
                        <a:rPr lang="fr-FR" sz="900" dirty="0">
                          <a:effectLst/>
                        </a:rPr>
                        <a:t> </a:t>
                      </a:r>
                      <a:endParaRPr lang="fr-F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marL="0" marR="0" indent="0" algn="ctr" defTabSz="457200" rtl="0" eaLnBrk="1" fontAlgn="auto" latinLnBrk="0" hangingPunct="1">
                        <a:lnSpc>
                          <a:spcPct val="107000"/>
                        </a:lnSpc>
                        <a:spcBef>
                          <a:spcPts val="0"/>
                        </a:spcBef>
                        <a:spcAft>
                          <a:spcPts val="0"/>
                        </a:spcAft>
                        <a:buClrTx/>
                        <a:buSzTx/>
                        <a:buFontTx/>
                        <a:buNone/>
                        <a:tabLst/>
                        <a:defRPr/>
                      </a:pPr>
                      <a:r>
                        <a:rPr lang="fr-FR" sz="900" dirty="0" smtClean="0">
                          <a:effectLst/>
                        </a:rPr>
                        <a:t>       PRENDRE EN CHARGE</a:t>
                      </a:r>
                    </a:p>
                    <a:p>
                      <a:pPr marL="0" marR="0" indent="0" algn="ctr" defTabSz="457200" rtl="0" eaLnBrk="1" fontAlgn="auto" latinLnBrk="0" hangingPunct="1">
                        <a:lnSpc>
                          <a:spcPct val="107000"/>
                        </a:lnSpc>
                        <a:spcBef>
                          <a:spcPts val="0"/>
                        </a:spcBef>
                        <a:spcAft>
                          <a:spcPts val="0"/>
                        </a:spcAft>
                        <a:buClrTx/>
                        <a:buSzTx/>
                        <a:buFontTx/>
                        <a:buNone/>
                        <a:tabLst/>
                        <a:defRPr/>
                      </a:pPr>
                      <a:endParaRPr lang="fr-FR" sz="7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fr-FR" sz="900" dirty="0">
                          <a:effectLst/>
                        </a:rPr>
                        <a:t> </a:t>
                      </a:r>
                      <a:endParaRPr lang="fr-FR" sz="700" dirty="0">
                        <a:effectLst/>
                      </a:endParaRPr>
                    </a:p>
                    <a:p>
                      <a:pPr algn="ctr">
                        <a:lnSpc>
                          <a:spcPct val="107000"/>
                        </a:lnSpc>
                        <a:spcAft>
                          <a:spcPts val="0"/>
                        </a:spcAft>
                      </a:pPr>
                      <a:r>
                        <a:rPr lang="fr-FR" sz="700" dirty="0">
                          <a:effectLst/>
                        </a:rPr>
                        <a:t> </a:t>
                      </a:r>
                    </a:p>
                    <a:p>
                      <a:pPr algn="ctr">
                        <a:lnSpc>
                          <a:spcPct val="107000"/>
                        </a:lnSpc>
                        <a:spcAft>
                          <a:spcPts val="0"/>
                        </a:spcAft>
                      </a:pPr>
                      <a:r>
                        <a:rPr lang="fr-FR" sz="100" dirty="0">
                          <a:effectLst/>
                        </a:rPr>
                        <a:t> </a:t>
                      </a:r>
                      <a:endParaRPr lang="fr-FR" sz="700" dirty="0">
                        <a:effectLst/>
                      </a:endParaRPr>
                    </a:p>
                  </a:txBody>
                  <a:tcPr marL="44118" marR="44118" marT="0" marB="0"/>
                </a:tc>
                <a:extLst>
                  <a:ext uri="{0D108BD9-81ED-4DB2-BD59-A6C34878D82A}">
                    <a16:rowId xmlns:a16="http://schemas.microsoft.com/office/drawing/2014/main" val="3833699478"/>
                  </a:ext>
                </a:extLst>
              </a:tr>
              <a:tr h="1168621">
                <a:tc rowSpan="4">
                  <a:txBody>
                    <a:bodyPr/>
                    <a:lstStyle/>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800" dirty="0">
                          <a:effectLst/>
                        </a:rPr>
                        <a:t>UN ÉLÈVE EN SOUFFRANCE EST REPÉRÉ</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800" dirty="0">
                          <a:effectLst/>
                        </a:rPr>
                        <a:t> </a:t>
                      </a:r>
                      <a:endParaRPr lang="fr-FR" sz="900" dirty="0">
                        <a:effectLst/>
                      </a:endParaRPr>
                    </a:p>
                    <a:p>
                      <a:pPr algn="ctr">
                        <a:lnSpc>
                          <a:spcPct val="107000"/>
                        </a:lnSpc>
                        <a:spcAft>
                          <a:spcPts val="0"/>
                        </a:spcAft>
                      </a:pPr>
                      <a:r>
                        <a:rPr lang="fr-FR" sz="1000" dirty="0">
                          <a:effectLst/>
                        </a:rPr>
                        <a:t>Par l’élève victime ou un témoin, la famille, un élève ambassadeur </a:t>
                      </a:r>
                      <a:r>
                        <a:rPr lang="fr-FR" sz="1000" dirty="0" err="1">
                          <a:effectLst/>
                        </a:rPr>
                        <a:t>pHARe</a:t>
                      </a:r>
                      <a:r>
                        <a:rPr lang="fr-FR" sz="1000" dirty="0">
                          <a:effectLst/>
                        </a:rPr>
                        <a:t>, un adulte du collège</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800" b="1" dirty="0">
                          <a:effectLst/>
                        </a:rPr>
                        <a:t>ACCUEIL DE L’ÉLÈVE VICTIME</a:t>
                      </a:r>
                      <a:endParaRPr lang="fr-FR" sz="900" b="1" dirty="0">
                        <a:effectLst/>
                      </a:endParaRPr>
                    </a:p>
                    <a:p>
                      <a:pPr>
                        <a:lnSpc>
                          <a:spcPct val="107000"/>
                        </a:lnSpc>
                        <a:spcAft>
                          <a:spcPts val="0"/>
                        </a:spcAft>
                      </a:pPr>
                      <a:r>
                        <a:rPr lang="fr-FR" sz="800" dirty="0">
                          <a:effectLst/>
                        </a:rPr>
                        <a:t>- L’élève victime est pris en charge par un membre de l’équipe ressource, afin qu’il puisse être écouté dans un cadre bienveillant et sécurisant. </a:t>
                      </a:r>
                      <a:endParaRPr lang="fr-FR" sz="900" dirty="0">
                        <a:effectLst/>
                      </a:endParaRPr>
                    </a:p>
                    <a:p>
                      <a:pPr>
                        <a:lnSpc>
                          <a:spcPct val="107000"/>
                        </a:lnSpc>
                        <a:spcAft>
                          <a:spcPts val="0"/>
                        </a:spcAft>
                      </a:pPr>
                      <a:r>
                        <a:rPr lang="fr-FR" sz="800" dirty="0">
                          <a:effectLst/>
                        </a:rPr>
                        <a:t>- Récoltes des faits et des ressentis de la victime.</a:t>
                      </a:r>
                      <a:endParaRPr lang="fr-FR" sz="900" dirty="0">
                        <a:effectLst/>
                      </a:endParaRPr>
                    </a:p>
                    <a:p>
                      <a:pPr>
                        <a:lnSpc>
                          <a:spcPct val="107000"/>
                        </a:lnSpc>
                        <a:spcAft>
                          <a:spcPts val="0"/>
                        </a:spcAft>
                      </a:pPr>
                      <a:r>
                        <a:rPr lang="fr-FR" sz="800" dirty="0">
                          <a:effectLst/>
                        </a:rPr>
                        <a:t>- La principale notifie les faits dans l’application « faits établissements » quand le harcèlement est caractérisé et lance une procédure harcèlement.</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extLst>
                  <a:ext uri="{0D108BD9-81ED-4DB2-BD59-A6C34878D82A}">
                    <a16:rowId xmlns:a16="http://schemas.microsoft.com/office/drawing/2014/main" val="375205260"/>
                  </a:ext>
                </a:extLst>
              </a:tr>
              <a:tr h="951522">
                <a:tc vMerge="1">
                  <a:txBody>
                    <a:bodyPr/>
                    <a:lstStyle/>
                    <a:p>
                      <a:endParaRPr lang="fr-FR"/>
                    </a:p>
                  </a:txBody>
                  <a:tcPr/>
                </a:tc>
                <a:tc>
                  <a:txBody>
                    <a:bodyPr/>
                    <a:lstStyle/>
                    <a:p>
                      <a:pPr algn="ctr">
                        <a:lnSpc>
                          <a:spcPct val="107000"/>
                        </a:lnSpc>
                        <a:spcAft>
                          <a:spcPts val="0"/>
                        </a:spcAft>
                      </a:pPr>
                      <a:r>
                        <a:rPr lang="fr-FR" sz="1000" dirty="0">
                          <a:effectLst/>
                        </a:rPr>
                        <a:t>AU COLLÈGE </a:t>
                      </a:r>
                      <a:endParaRPr lang="fr-FR" sz="1050" dirty="0">
                        <a:effectLst/>
                      </a:endParaRPr>
                    </a:p>
                    <a:p>
                      <a:pPr>
                        <a:lnSpc>
                          <a:spcPct val="107000"/>
                        </a:lnSpc>
                        <a:spcAft>
                          <a:spcPts val="0"/>
                        </a:spcAft>
                      </a:pPr>
                      <a:r>
                        <a:rPr lang="fr-FR" sz="800" dirty="0">
                          <a:effectLst/>
                        </a:rPr>
                        <a:t>- </a:t>
                      </a:r>
                      <a:r>
                        <a:rPr lang="fr-FR" sz="1000" dirty="0">
                          <a:effectLst/>
                        </a:rPr>
                        <a:t>Auprès de la </a:t>
                      </a:r>
                      <a:r>
                        <a:rPr lang="fr-FR" sz="1000" dirty="0" smtClean="0">
                          <a:effectLst/>
                        </a:rPr>
                        <a:t>Principale Adjointe </a:t>
                      </a:r>
                      <a:endParaRPr lang="fr-FR" sz="1050" dirty="0">
                        <a:effectLst/>
                      </a:endParaRPr>
                    </a:p>
                    <a:p>
                      <a:pPr>
                        <a:lnSpc>
                          <a:spcPct val="107000"/>
                        </a:lnSpc>
                        <a:spcAft>
                          <a:spcPts val="0"/>
                        </a:spcAft>
                      </a:pPr>
                      <a:r>
                        <a:rPr lang="fr-FR" sz="1000" dirty="0">
                          <a:effectLst/>
                        </a:rPr>
                        <a:t>- Ou des membres de l’équipe ressource :</a:t>
                      </a:r>
                      <a:endParaRPr lang="fr-FR" sz="1050" dirty="0">
                        <a:effectLst/>
                      </a:endParaRPr>
                    </a:p>
                    <a:p>
                      <a:pPr>
                        <a:lnSpc>
                          <a:spcPct val="107000"/>
                        </a:lnSpc>
                        <a:spcAft>
                          <a:spcPts val="0"/>
                        </a:spcAft>
                      </a:pPr>
                      <a:r>
                        <a:rPr lang="fr-FR" sz="1000" dirty="0">
                          <a:effectLst/>
                        </a:rPr>
                        <a:t> </a:t>
                      </a:r>
                      <a:endParaRPr lang="fr-FR"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800" b="1" dirty="0">
                          <a:effectLst/>
                        </a:rPr>
                        <a:t>MISE EN PLACE DE MESURES DE PROTECTION</a:t>
                      </a:r>
                      <a:endParaRPr lang="fr-FR" sz="900" b="1" dirty="0">
                        <a:effectLst/>
                      </a:endParaRPr>
                    </a:p>
                    <a:p>
                      <a:pPr>
                        <a:lnSpc>
                          <a:spcPct val="107000"/>
                        </a:lnSpc>
                        <a:spcAft>
                          <a:spcPts val="0"/>
                        </a:spcAft>
                      </a:pPr>
                      <a:r>
                        <a:rPr lang="fr-FR" sz="800" dirty="0">
                          <a:effectLst/>
                        </a:rPr>
                        <a:t>- Mobiliser les élèves ambassadeurs, pour que l’élève victime ne soit pas isolé, ainsi que ses amis proches.</a:t>
                      </a:r>
                      <a:endParaRPr lang="fr-FR" sz="900" dirty="0">
                        <a:effectLst/>
                      </a:endParaRPr>
                    </a:p>
                    <a:p>
                      <a:pPr>
                        <a:lnSpc>
                          <a:spcPct val="107000"/>
                        </a:lnSpc>
                        <a:spcAft>
                          <a:spcPts val="0"/>
                        </a:spcAft>
                      </a:pPr>
                      <a:r>
                        <a:rPr lang="fr-FR" sz="800" dirty="0">
                          <a:effectLst/>
                        </a:rPr>
                        <a:t>Renforcer la vigilance des adultes autour de la sécurisation de l’élève.</a:t>
                      </a:r>
                      <a:endParaRPr lang="fr-FR" sz="900" dirty="0">
                        <a:effectLst/>
                      </a:endParaRPr>
                    </a:p>
                    <a:p>
                      <a:pPr>
                        <a:lnSpc>
                          <a:spcPct val="107000"/>
                        </a:lnSpc>
                        <a:spcAft>
                          <a:spcPts val="0"/>
                        </a:spcAft>
                      </a:pPr>
                      <a:r>
                        <a:rPr lang="fr-FR" sz="800" dirty="0">
                          <a:effectLst/>
                        </a:rPr>
                        <a:t>- Mise en place de rendez-vous réguliers, pour faire le point de l’évolution de la situation, des conséquences et/ou de sa résolution.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extLst>
                  <a:ext uri="{0D108BD9-81ED-4DB2-BD59-A6C34878D82A}">
                    <a16:rowId xmlns:a16="http://schemas.microsoft.com/office/drawing/2014/main" val="679616473"/>
                  </a:ext>
                </a:extLst>
              </a:tr>
              <a:tr h="557976">
                <a:tc vMerge="1">
                  <a:txBody>
                    <a:bodyPr/>
                    <a:lstStyle/>
                    <a:p>
                      <a:endParaRPr lang="fr-FR"/>
                    </a:p>
                  </a:txBody>
                  <a:tcPr/>
                </a:tc>
                <a:tc rowSpan="2">
                  <a:txBody>
                    <a:bodyPr/>
                    <a:lstStyle/>
                    <a:p>
                      <a:pPr algn="ctr">
                        <a:lnSpc>
                          <a:spcPct val="107000"/>
                        </a:lnSpc>
                        <a:spcAft>
                          <a:spcPts val="0"/>
                        </a:spcAft>
                      </a:pPr>
                      <a:r>
                        <a:rPr lang="fr-FR" sz="800" dirty="0">
                          <a:effectLst/>
                        </a:rPr>
                        <a:t>ET/OU SIGNALEMENT EXTÉRIEUR</a:t>
                      </a:r>
                      <a:endParaRPr lang="fr-FR" sz="900" dirty="0">
                        <a:effectLst/>
                      </a:endParaRPr>
                    </a:p>
                    <a:p>
                      <a:pPr>
                        <a:lnSpc>
                          <a:spcPct val="107000"/>
                        </a:lnSpc>
                        <a:spcAft>
                          <a:spcPts val="0"/>
                        </a:spcAft>
                      </a:pPr>
                      <a:r>
                        <a:rPr lang="fr-FR" sz="800" dirty="0">
                          <a:effectLst/>
                        </a:rPr>
                        <a:t>- </a:t>
                      </a:r>
                      <a:r>
                        <a:rPr lang="fr-FR" sz="1100" dirty="0">
                          <a:effectLst/>
                        </a:rPr>
                        <a:t>3018 plateforme </a:t>
                      </a:r>
                      <a:r>
                        <a:rPr lang="fr-FR" sz="1100" dirty="0" smtClean="0">
                          <a:effectLst/>
                        </a:rPr>
                        <a:t>téléphonique </a:t>
                      </a:r>
                      <a:r>
                        <a:rPr lang="fr-FR" sz="1100" dirty="0">
                          <a:effectLst/>
                        </a:rPr>
                        <a:t>(7j/7j de 9h à 23h) + application + site  </a:t>
                      </a:r>
                      <a:r>
                        <a:rPr lang="fr-FR" sz="1050" u="sng" dirty="0">
                          <a:effectLst/>
                          <a:hlinkClick r:id="rId3"/>
                        </a:rPr>
                        <a:t>https://e-enfance.org/</a:t>
                      </a:r>
                      <a:endParaRPr lang="fr-FR" sz="900" dirty="0">
                        <a:effectLst/>
                      </a:endParaRPr>
                    </a:p>
                    <a:p>
                      <a:pPr>
                        <a:lnSpc>
                          <a:spcPct val="107000"/>
                        </a:lnSpc>
                        <a:spcAft>
                          <a:spcPts val="0"/>
                        </a:spcAft>
                      </a:pPr>
                      <a:r>
                        <a:rPr lang="fr-FR" sz="800" dirty="0">
                          <a:effectLst/>
                        </a:rPr>
                        <a:t>- Contact académique, par le référent harcèlement départemental, courrier.</a:t>
                      </a:r>
                      <a:endParaRPr lang="fr-FR" sz="900" dirty="0">
                        <a:effectLst/>
                      </a:endParaRPr>
                    </a:p>
                    <a:p>
                      <a:pPr>
                        <a:lnSpc>
                          <a:spcPct val="107000"/>
                        </a:lnSpc>
                        <a:spcAft>
                          <a:spcPts val="0"/>
                        </a:spcAft>
                      </a:pPr>
                      <a:r>
                        <a:rPr lang="fr-FR" sz="800" dirty="0">
                          <a:effectLst/>
                        </a:rPr>
                        <a:t>Ces signalements seront relayés à la Principale.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a:txBody>
                    <a:bodyPr/>
                    <a:lstStyle/>
                    <a:p>
                      <a:pPr algn="ctr">
                        <a:lnSpc>
                          <a:spcPct val="107000"/>
                        </a:lnSpc>
                        <a:spcAft>
                          <a:spcPts val="0"/>
                        </a:spcAft>
                      </a:pPr>
                      <a:r>
                        <a:rPr lang="fr-FR" sz="800" b="1" dirty="0">
                          <a:effectLst/>
                        </a:rPr>
                        <a:t>ÉCHANGES AVEC LES PARENTS DE L’ÉLÈVE VICTIME</a:t>
                      </a:r>
                      <a:endParaRPr lang="fr-FR" sz="900" b="1" dirty="0">
                        <a:effectLst/>
                      </a:endParaRPr>
                    </a:p>
                    <a:p>
                      <a:pPr>
                        <a:lnSpc>
                          <a:spcPct val="107000"/>
                        </a:lnSpc>
                        <a:spcAft>
                          <a:spcPts val="0"/>
                        </a:spcAft>
                      </a:pPr>
                      <a:r>
                        <a:rPr lang="fr-FR" sz="800" dirty="0">
                          <a:effectLst/>
                        </a:rPr>
                        <a:t>Les parents sont informés de l’action du collège. Ils sont conseillés sur les actions et mesures de protection qu’ils peuvent prendre pour leur enfant.</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extLst>
                  <a:ext uri="{0D108BD9-81ED-4DB2-BD59-A6C34878D82A}">
                    <a16:rowId xmlns:a16="http://schemas.microsoft.com/office/drawing/2014/main" val="378171258"/>
                  </a:ext>
                </a:extLst>
              </a:tr>
              <a:tr h="557976">
                <a:tc vMerge="1">
                  <a:txBody>
                    <a:bodyPr/>
                    <a:lstStyle/>
                    <a:p>
                      <a:endParaRPr lang="fr-FR"/>
                    </a:p>
                  </a:txBody>
                  <a:tcPr/>
                </a:tc>
                <a:tc vMerge="1">
                  <a:txBody>
                    <a:bodyPr/>
                    <a:lstStyle/>
                    <a:p>
                      <a:endParaRPr lang="fr-FR"/>
                    </a:p>
                  </a:txBody>
                  <a:tcPr/>
                </a:tc>
                <a:tc>
                  <a:txBody>
                    <a:bodyPr/>
                    <a:lstStyle/>
                    <a:p>
                      <a:pPr algn="ctr">
                        <a:lnSpc>
                          <a:spcPct val="107000"/>
                        </a:lnSpc>
                        <a:spcAft>
                          <a:spcPts val="0"/>
                        </a:spcAft>
                      </a:pPr>
                      <a:r>
                        <a:rPr lang="fr-FR" sz="800" b="1" dirty="0">
                          <a:effectLst/>
                        </a:rPr>
                        <a:t>INFORMATION DES PARENTS DES ÉLÈVES IMPLIQUÉS</a:t>
                      </a:r>
                      <a:endParaRPr lang="fr-FR" sz="900" b="1" dirty="0">
                        <a:effectLst/>
                      </a:endParaRPr>
                    </a:p>
                    <a:p>
                      <a:pPr>
                        <a:lnSpc>
                          <a:spcPct val="107000"/>
                        </a:lnSpc>
                        <a:spcAft>
                          <a:spcPts val="0"/>
                        </a:spcAft>
                      </a:pPr>
                      <a:r>
                        <a:rPr lang="fr-FR" sz="800" dirty="0">
                          <a:effectLst/>
                        </a:rPr>
                        <a:t>Les parents des élèves qui se révéleraient soit autres victimes, soit auteurs sont informés des faits et des suites mises en place par le collège.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extLst>
                  <a:ext uri="{0D108BD9-81ED-4DB2-BD59-A6C34878D82A}">
                    <a16:rowId xmlns:a16="http://schemas.microsoft.com/office/drawing/2014/main" val="866888193"/>
                  </a:ext>
                </a:extLst>
              </a:tr>
              <a:tr h="842695">
                <a:tc gridSpan="3">
                  <a:txBody>
                    <a:bodyPr/>
                    <a:lstStyle/>
                    <a:p>
                      <a:pPr algn="ctr">
                        <a:lnSpc>
                          <a:spcPct val="107000"/>
                        </a:lnSpc>
                        <a:spcAft>
                          <a:spcPts val="0"/>
                        </a:spcAft>
                      </a:pPr>
                      <a:r>
                        <a:rPr lang="fr-FR" sz="800" dirty="0">
                          <a:effectLst/>
                        </a:rPr>
                        <a:t>LE CYBER HARCÈLEMENT</a:t>
                      </a:r>
                      <a:endParaRPr lang="fr-FR" sz="900" dirty="0">
                        <a:effectLst/>
                      </a:endParaRPr>
                    </a:p>
                    <a:p>
                      <a:pPr>
                        <a:lnSpc>
                          <a:spcPct val="107000"/>
                        </a:lnSpc>
                        <a:spcAft>
                          <a:spcPts val="0"/>
                        </a:spcAft>
                      </a:pPr>
                      <a:r>
                        <a:rPr lang="fr-FR" sz="900" dirty="0">
                          <a:effectLst/>
                        </a:rPr>
                        <a:t>- En cas de cyberharcèlement le chef d’établissement notifie la situation dans «  faits établissements » et informe le Procureur de la République dans les cas graves et persistants.</a:t>
                      </a:r>
                      <a:endParaRPr lang="fr-FR" sz="1000" dirty="0">
                        <a:effectLst/>
                      </a:endParaRPr>
                    </a:p>
                    <a:p>
                      <a:pPr>
                        <a:lnSpc>
                          <a:spcPct val="107000"/>
                        </a:lnSpc>
                        <a:spcAft>
                          <a:spcPts val="0"/>
                        </a:spcAft>
                      </a:pPr>
                      <a:r>
                        <a:rPr lang="fr-FR" sz="900" dirty="0">
                          <a:effectLst/>
                        </a:rPr>
                        <a:t>- En plus des mesures de protection des élèves victimes, des mesures conservatoires et des mesures disciplinaires peuvent être prononcées par le chef d’établissement.</a:t>
                      </a:r>
                      <a:endParaRPr lang="fr-FR" sz="1000" dirty="0">
                        <a:effectLst/>
                      </a:endParaRPr>
                    </a:p>
                    <a:p>
                      <a:pPr>
                        <a:lnSpc>
                          <a:spcPct val="107000"/>
                        </a:lnSpc>
                        <a:spcAft>
                          <a:spcPts val="0"/>
                        </a:spcAft>
                      </a:pPr>
                      <a:r>
                        <a:rPr lang="fr-FR" sz="900" dirty="0">
                          <a:effectLst/>
                        </a:rPr>
                        <a:t>- Mise en place d’action </a:t>
                      </a:r>
                      <a:r>
                        <a:rPr lang="fr-FR" sz="900" dirty="0" smtClean="0">
                          <a:effectLst/>
                        </a:rPr>
                        <a:t>spécifique </a:t>
                      </a:r>
                      <a:r>
                        <a:rPr lang="fr-FR" sz="900" dirty="0">
                          <a:effectLst/>
                        </a:rPr>
                        <a:t>auprès des élèves et/ou des classes ( </a:t>
                      </a:r>
                      <a:r>
                        <a:rPr lang="fr-FR" sz="900" dirty="0" smtClean="0">
                          <a:effectLst/>
                        </a:rPr>
                        <a:t>sensibilisation, </a:t>
                      </a:r>
                      <a:r>
                        <a:rPr lang="fr-FR" sz="900" dirty="0">
                          <a:effectLst/>
                        </a:rPr>
                        <a:t>intervenants extérieurs….).</a:t>
                      </a:r>
                      <a:endParaRPr lang="fr-FR" sz="1000" dirty="0">
                        <a:effectLst/>
                      </a:endParaRPr>
                    </a:p>
                    <a:p>
                      <a:pPr>
                        <a:lnSpc>
                          <a:spcPct val="107000"/>
                        </a:lnSpc>
                        <a:spcAft>
                          <a:spcPts val="0"/>
                        </a:spcAft>
                      </a:pPr>
                      <a:r>
                        <a:rPr lang="fr-FR" sz="900" dirty="0">
                          <a:effectLst/>
                        </a:rPr>
                        <a:t>- Accompagnement et suivi sur un temps long des élèves concernés par l’ensemble des équipes.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4118" marR="44118" marT="0" marB="0"/>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203413137"/>
                  </a:ext>
                </a:extLst>
              </a:tr>
            </a:tbl>
          </a:graphicData>
        </a:graphic>
      </p:graphicFrame>
      <p:sp>
        <p:nvSpPr>
          <p:cNvPr id="8" name="Flèche droite 7"/>
          <p:cNvSpPr/>
          <p:nvPr/>
        </p:nvSpPr>
        <p:spPr>
          <a:xfrm>
            <a:off x="5750918" y="3489891"/>
            <a:ext cx="657225" cy="438150"/>
          </a:xfrm>
          <a:prstGeom prst="rightArrow">
            <a:avLst/>
          </a:prstGeom>
          <a:solidFill>
            <a:srgbClr val="532476"/>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9" name="Flèche droite 8"/>
          <p:cNvSpPr/>
          <p:nvPr/>
        </p:nvSpPr>
        <p:spPr>
          <a:xfrm>
            <a:off x="2291162" y="3502368"/>
            <a:ext cx="762000" cy="561975"/>
          </a:xfrm>
          <a:prstGeom prst="rightArrow">
            <a:avLst/>
          </a:prstGeom>
          <a:solidFill>
            <a:srgbClr val="532476"/>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pic>
        <p:nvPicPr>
          <p:cNvPr id="2051" name="Imag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1546" y="1522887"/>
            <a:ext cx="672061" cy="488294"/>
          </a:xfrm>
          <a:prstGeom prst="rect">
            <a:avLst/>
          </a:prstGeom>
          <a:noFill/>
          <a:extLst>
            <a:ext uri="{909E8E84-426E-40DD-AFC4-6F175D3DCCD1}">
              <a14:hiddenFill xmlns:a14="http://schemas.microsoft.com/office/drawing/2010/main">
                <a:solidFill>
                  <a:srgbClr val="FFFFFF"/>
                </a:solidFill>
              </a14:hiddenFill>
            </a:ext>
          </a:extLst>
        </p:spPr>
      </p:pic>
      <p:pic>
        <p:nvPicPr>
          <p:cNvPr id="2052" name="Imag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333" y="1522886"/>
            <a:ext cx="786456" cy="504825"/>
          </a:xfrm>
          <a:prstGeom prst="rect">
            <a:avLst/>
          </a:prstGeom>
          <a:noFill/>
          <a:extLst>
            <a:ext uri="{909E8E84-426E-40DD-AFC4-6F175D3DCCD1}">
              <a14:hiddenFill xmlns:a14="http://schemas.microsoft.com/office/drawing/2010/main">
                <a:solidFill>
                  <a:srgbClr val="FFFFFF"/>
                </a:solidFill>
              </a14:hiddenFill>
            </a:ext>
          </a:extLst>
        </p:spPr>
      </p:pic>
      <p:pic>
        <p:nvPicPr>
          <p:cNvPr id="2049" name="Imag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2162" y="1523609"/>
            <a:ext cx="709213" cy="453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17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970547"/>
            <a:ext cx="8596668" cy="705854"/>
          </a:xfrm>
        </p:spPr>
        <p:txBody>
          <a:bodyPr/>
          <a:lstStyle/>
          <a:p>
            <a:r>
              <a:rPr lang="fr-FR" dirty="0" smtClean="0"/>
              <a:t>DISPOSITIF PORTABLE EN PAUSE</a:t>
            </a:r>
            <a:endParaRPr lang="fr-FR" dirty="0"/>
          </a:p>
        </p:txBody>
      </p:sp>
      <p:sp>
        <p:nvSpPr>
          <p:cNvPr id="3" name="Espace réservé du contenu 2"/>
          <p:cNvSpPr>
            <a:spLocks noGrp="1"/>
          </p:cNvSpPr>
          <p:nvPr>
            <p:ph idx="1"/>
          </p:nvPr>
        </p:nvSpPr>
        <p:spPr>
          <a:xfrm>
            <a:off x="677334" y="1676401"/>
            <a:ext cx="8596668" cy="4364961"/>
          </a:xfrm>
        </p:spPr>
        <p:txBody>
          <a:bodyPr>
            <a:normAutofit lnSpcReduction="10000"/>
          </a:bodyPr>
          <a:lstStyle/>
          <a:p>
            <a:endParaRPr lang="fr-FR" b="1" dirty="0" smtClean="0">
              <a:solidFill>
                <a:schemeClr val="accent1"/>
              </a:solidFill>
            </a:endParaRPr>
          </a:p>
          <a:p>
            <a:r>
              <a:rPr lang="fr-FR" b="1" dirty="0" smtClean="0">
                <a:solidFill>
                  <a:srgbClr val="C00000"/>
                </a:solidFill>
              </a:rPr>
              <a:t>Depuis septembre 2025 mise à l’écart des téléphones portables et autres objets connectés des élèves durant tout le temps passé au collège.</a:t>
            </a:r>
          </a:p>
          <a:p>
            <a:pPr marL="0" indent="0">
              <a:buNone/>
            </a:pPr>
            <a:endParaRPr lang="fr-FR" sz="1000" b="1" dirty="0">
              <a:solidFill>
                <a:schemeClr val="tx1"/>
              </a:solidFill>
            </a:endParaRPr>
          </a:p>
          <a:p>
            <a:pPr marL="0" indent="0">
              <a:buNone/>
            </a:pPr>
            <a:r>
              <a:rPr lang="fr-FR" b="1" dirty="0" smtClean="0">
                <a:solidFill>
                  <a:schemeClr val="tx1"/>
                </a:solidFill>
              </a:rPr>
              <a:t>Les élèves déposent le matin à leur arrivée leur téléphone portable dans le casier dédié à leur classe. Celui-ci sera gardé en lieu sûr jusqu’à leur départ du collège, en fin de journée.</a:t>
            </a:r>
          </a:p>
          <a:p>
            <a:pPr marL="0" indent="0">
              <a:buNone/>
            </a:pPr>
            <a:r>
              <a:rPr lang="fr-FR" b="1" dirty="0" smtClean="0">
                <a:solidFill>
                  <a:schemeClr val="tx1"/>
                </a:solidFill>
              </a:rPr>
              <a:t>Il s’agit d’une interdiction qui s’applique dans tous les collèges.</a:t>
            </a:r>
          </a:p>
          <a:p>
            <a:pPr marL="0" indent="0">
              <a:buNone/>
            </a:pPr>
            <a:r>
              <a:rPr lang="fr-FR" b="1" dirty="0" smtClean="0">
                <a:solidFill>
                  <a:schemeClr val="tx1"/>
                </a:solidFill>
              </a:rPr>
              <a:t>Nous réfléchissons à d’autres modalités, telles la mise à disposition de pochettes individuelles de confinement numérique.</a:t>
            </a:r>
          </a:p>
          <a:p>
            <a:endParaRPr lang="fr-FR" b="1" dirty="0">
              <a:solidFill>
                <a:schemeClr val="tx1"/>
              </a:solidFill>
            </a:endParaRPr>
          </a:p>
          <a:p>
            <a:r>
              <a:rPr lang="fr-FR" b="1" dirty="0" smtClean="0">
                <a:solidFill>
                  <a:schemeClr val="accent5"/>
                </a:solidFill>
              </a:rPr>
              <a:t>ENT : UNE </a:t>
            </a:r>
            <a:r>
              <a:rPr lang="fr-FR" b="1" dirty="0">
                <a:solidFill>
                  <a:schemeClr val="accent5"/>
                </a:solidFill>
              </a:rPr>
              <a:t>SUSPENSION DES MISES </a:t>
            </a:r>
            <a:r>
              <a:rPr lang="fr-FR" b="1" dirty="0" smtClean="0">
                <a:solidFill>
                  <a:schemeClr val="accent5"/>
                </a:solidFill>
              </a:rPr>
              <a:t>À JOUR </a:t>
            </a:r>
            <a:r>
              <a:rPr lang="fr-FR" b="1" dirty="0">
                <a:solidFill>
                  <a:schemeClr val="accent5"/>
                </a:solidFill>
              </a:rPr>
              <a:t>ENTRE 20H ET 07H EN SEMAINE ET LE WEEK-END ENTRE VENDREDI 20H ET LUNDI 07H</a:t>
            </a:r>
          </a:p>
          <a:p>
            <a:endParaRPr lang="fr-FR" b="1" dirty="0" smtClean="0">
              <a:solidFill>
                <a:schemeClr val="tx1"/>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Tree>
    <p:extLst>
      <p:ext uri="{BB962C8B-B14F-4D97-AF65-F5344CB8AC3E}">
        <p14:creationId xmlns:p14="http://schemas.microsoft.com/office/powerpoint/2010/main" val="966451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258679"/>
            <a:ext cx="8596668" cy="535405"/>
          </a:xfrm>
        </p:spPr>
        <p:txBody>
          <a:bodyPr>
            <a:normAutofit/>
          </a:bodyPr>
          <a:lstStyle/>
          <a:p>
            <a:pPr algn="ctr"/>
            <a:r>
              <a:rPr lang="fr-FR" sz="2400" dirty="0" smtClean="0"/>
              <a:t>LA CLASSE DE TROISIÈME</a:t>
            </a:r>
            <a:endParaRPr lang="fr-FR" sz="2400" dirty="0"/>
          </a:p>
        </p:txBody>
      </p:sp>
      <p:sp>
        <p:nvSpPr>
          <p:cNvPr id="3" name="Espace réservé du contenu 2"/>
          <p:cNvSpPr>
            <a:spLocks noGrp="1"/>
          </p:cNvSpPr>
          <p:nvPr>
            <p:ph idx="1"/>
          </p:nvPr>
        </p:nvSpPr>
        <p:spPr>
          <a:xfrm>
            <a:off x="677334" y="1185111"/>
            <a:ext cx="8596668" cy="4856251"/>
          </a:xfrm>
        </p:spPr>
        <p:txBody>
          <a:bodyPr>
            <a:normAutofit/>
          </a:bodyPr>
          <a:lstStyle/>
          <a:p>
            <a:r>
              <a:rPr lang="fr-FR" b="1" dirty="0" smtClean="0">
                <a:solidFill>
                  <a:schemeClr val="accent1"/>
                </a:solidFill>
              </a:rPr>
              <a:t>LE BREVET DES COLLÈGE : </a:t>
            </a:r>
            <a:r>
              <a:rPr lang="fr-FR" b="1" dirty="0" smtClean="0">
                <a:solidFill>
                  <a:schemeClr val="accent5"/>
                </a:solidFill>
              </a:rPr>
              <a:t>NOUVEAUTÉS SESSION JUIN 2026</a:t>
            </a:r>
          </a:p>
          <a:p>
            <a:endParaRPr lang="fr-FR" b="1" dirty="0">
              <a:solidFill>
                <a:schemeClr val="accent5"/>
              </a:solidFill>
            </a:endParaRPr>
          </a:p>
          <a:p>
            <a:endParaRPr lang="fr-FR" b="1" dirty="0" smtClean="0">
              <a:solidFill>
                <a:schemeClr val="accent5"/>
              </a:solidFill>
            </a:endParaRPr>
          </a:p>
          <a:p>
            <a:endParaRPr lang="fr-FR" b="1" dirty="0" smtClean="0">
              <a:solidFill>
                <a:schemeClr val="accent5"/>
              </a:solidFill>
            </a:endParaRPr>
          </a:p>
          <a:p>
            <a:pPr marL="0" indent="0">
              <a:buNone/>
            </a:pPr>
            <a:endParaRPr lang="fr-FR" b="1" dirty="0">
              <a:solidFill>
                <a:schemeClr val="accent5"/>
              </a:solidFill>
            </a:endParaRPr>
          </a:p>
          <a:p>
            <a:pPr marL="0" indent="0">
              <a:buNone/>
            </a:pPr>
            <a:endParaRPr lang="fr-FR" b="1" dirty="0" smtClean="0">
              <a:solidFill>
                <a:schemeClr val="accent5"/>
              </a:solidFill>
            </a:endParaRPr>
          </a:p>
          <a:p>
            <a:pPr marL="0" indent="0">
              <a:buNone/>
            </a:pPr>
            <a:endParaRPr lang="fr-FR" b="1" dirty="0" smtClean="0">
              <a:solidFill>
                <a:schemeClr val="accent5"/>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pic>
        <p:nvPicPr>
          <p:cNvPr id="6" name="Image 5"/>
          <p:cNvPicPr>
            <a:picLocks noChangeAspect="1"/>
          </p:cNvPicPr>
          <p:nvPr/>
        </p:nvPicPr>
        <p:blipFill>
          <a:blip r:embed="rId3"/>
          <a:stretch>
            <a:fillRect/>
          </a:stretch>
        </p:blipFill>
        <p:spPr>
          <a:xfrm>
            <a:off x="1291247" y="1882947"/>
            <a:ext cx="6972300" cy="2333625"/>
          </a:xfrm>
          <a:prstGeom prst="rect">
            <a:avLst/>
          </a:prstGeom>
        </p:spPr>
      </p:pic>
      <p:pic>
        <p:nvPicPr>
          <p:cNvPr id="7" name="Image 6"/>
          <p:cNvPicPr>
            <a:picLocks noChangeAspect="1"/>
          </p:cNvPicPr>
          <p:nvPr/>
        </p:nvPicPr>
        <p:blipFill>
          <a:blip r:embed="rId4"/>
          <a:stretch>
            <a:fillRect/>
          </a:stretch>
        </p:blipFill>
        <p:spPr>
          <a:xfrm>
            <a:off x="1291247" y="4303545"/>
            <a:ext cx="6972300" cy="1800225"/>
          </a:xfrm>
          <a:prstGeom prst="rect">
            <a:avLst/>
          </a:prstGeom>
        </p:spPr>
      </p:pic>
    </p:spTree>
    <p:extLst>
      <p:ext uri="{BB962C8B-B14F-4D97-AF65-F5344CB8AC3E}">
        <p14:creationId xmlns:p14="http://schemas.microsoft.com/office/powerpoint/2010/main" val="2819941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258679"/>
            <a:ext cx="8596668" cy="535405"/>
          </a:xfrm>
        </p:spPr>
        <p:txBody>
          <a:bodyPr>
            <a:normAutofit/>
          </a:bodyPr>
          <a:lstStyle/>
          <a:p>
            <a:pPr algn="ctr"/>
            <a:r>
              <a:rPr lang="fr-FR" sz="2400" dirty="0" smtClean="0"/>
              <a:t>LA CLASSE DE TROISIÈME</a:t>
            </a:r>
            <a:endParaRPr lang="fr-FR" sz="2400" dirty="0"/>
          </a:p>
        </p:txBody>
      </p:sp>
      <p:sp>
        <p:nvSpPr>
          <p:cNvPr id="3" name="Espace réservé du contenu 2"/>
          <p:cNvSpPr>
            <a:spLocks noGrp="1"/>
          </p:cNvSpPr>
          <p:nvPr>
            <p:ph idx="1"/>
          </p:nvPr>
        </p:nvSpPr>
        <p:spPr>
          <a:xfrm>
            <a:off x="677334" y="1185111"/>
            <a:ext cx="8596668" cy="4987089"/>
          </a:xfrm>
        </p:spPr>
        <p:txBody>
          <a:bodyPr>
            <a:normAutofit lnSpcReduction="10000"/>
          </a:bodyPr>
          <a:lstStyle/>
          <a:p>
            <a:r>
              <a:rPr lang="fr-FR" b="1" dirty="0" smtClean="0">
                <a:solidFill>
                  <a:schemeClr val="accent1"/>
                </a:solidFill>
              </a:rPr>
              <a:t>LE BREVET DES COLLÈGE : </a:t>
            </a:r>
            <a:r>
              <a:rPr lang="fr-FR" b="1" dirty="0" smtClean="0">
                <a:solidFill>
                  <a:schemeClr val="accent5"/>
                </a:solidFill>
              </a:rPr>
              <a:t>ÉCRITS </a:t>
            </a:r>
            <a:r>
              <a:rPr lang="fr-FR" b="1" dirty="0" smtClean="0">
                <a:solidFill>
                  <a:schemeClr val="accent5"/>
                </a:solidFill>
              </a:rPr>
              <a:t>SUR 3 JOURS NOUVEAUTÉ SESSION 2026</a:t>
            </a:r>
            <a:endParaRPr lang="fr-FR" b="1" dirty="0" smtClean="0">
              <a:solidFill>
                <a:schemeClr val="accent5"/>
              </a:solidFill>
            </a:endParaRPr>
          </a:p>
          <a:p>
            <a:pPr marL="0" indent="0">
              <a:buNone/>
            </a:pPr>
            <a:r>
              <a:rPr lang="fr-FR" b="1" dirty="0" smtClean="0">
                <a:solidFill>
                  <a:schemeClr val="accent5"/>
                </a:solidFill>
              </a:rPr>
              <a:t> </a:t>
            </a:r>
            <a:endParaRPr lang="fr-FR" dirty="0"/>
          </a:p>
          <a:p>
            <a:pPr algn="just"/>
            <a:r>
              <a:rPr lang="fr-FR" b="1" u="sng" dirty="0" smtClean="0">
                <a:solidFill>
                  <a:schemeClr val="accent5"/>
                </a:solidFill>
              </a:rPr>
              <a:t>26/06/26 09H00-12H15 </a:t>
            </a:r>
            <a:r>
              <a:rPr lang="fr-FR" u="sng" dirty="0" smtClean="0">
                <a:solidFill>
                  <a:schemeClr val="accent1">
                    <a:lumMod val="75000"/>
                  </a:schemeClr>
                </a:solidFill>
              </a:rPr>
              <a:t>le</a:t>
            </a:r>
            <a:r>
              <a:rPr lang="fr-FR" b="1" u="sng" dirty="0" smtClean="0">
                <a:solidFill>
                  <a:schemeClr val="accent1">
                    <a:lumMod val="75000"/>
                  </a:schemeClr>
                </a:solidFill>
              </a:rPr>
              <a:t> </a:t>
            </a:r>
            <a:r>
              <a:rPr lang="fr-FR" b="1" u="sng" dirty="0">
                <a:solidFill>
                  <a:schemeClr val="accent1">
                    <a:lumMod val="75000"/>
                  </a:schemeClr>
                </a:solidFill>
              </a:rPr>
              <a:t>français</a:t>
            </a:r>
            <a:r>
              <a:rPr lang="fr-FR" b="1" dirty="0">
                <a:solidFill>
                  <a:schemeClr val="accent1">
                    <a:lumMod val="75000"/>
                  </a:schemeClr>
                </a:solidFill>
              </a:rPr>
              <a:t>, </a:t>
            </a:r>
            <a:r>
              <a:rPr lang="fr-FR" i="1" dirty="0">
                <a:solidFill>
                  <a:schemeClr val="accent1">
                    <a:lumMod val="75000"/>
                  </a:schemeClr>
                </a:solidFill>
              </a:rPr>
              <a:t>coefficient 2 </a:t>
            </a:r>
            <a:r>
              <a:rPr lang="fr-FR" dirty="0">
                <a:solidFill>
                  <a:schemeClr val="accent1">
                    <a:lumMod val="75000"/>
                  </a:schemeClr>
                </a:solidFill>
              </a:rPr>
              <a:t>(3h)</a:t>
            </a:r>
            <a:r>
              <a:rPr lang="fr-FR" dirty="0"/>
              <a:t> : à partir d'un extrait de texte littéraire et éventuellement d'une image, évaluation des compétences linguistiques (grammaire - dont réécriture, lexique, etc.) et des compétences de compréhension et d'interprétation + dictée + rédaction ;</a:t>
            </a:r>
          </a:p>
          <a:p>
            <a:pPr algn="just"/>
            <a:r>
              <a:rPr lang="fr-FR" b="1" u="sng" dirty="0" smtClean="0">
                <a:solidFill>
                  <a:schemeClr val="accent5"/>
                </a:solidFill>
              </a:rPr>
              <a:t>30/06/26 09H00-11H00 </a:t>
            </a:r>
            <a:r>
              <a:rPr lang="fr-FR" u="sng" dirty="0" smtClean="0">
                <a:solidFill>
                  <a:schemeClr val="accent1">
                    <a:lumMod val="75000"/>
                  </a:schemeClr>
                </a:solidFill>
              </a:rPr>
              <a:t>les</a:t>
            </a:r>
            <a:r>
              <a:rPr lang="fr-FR" b="1" u="sng" dirty="0" smtClean="0">
                <a:solidFill>
                  <a:schemeClr val="accent1">
                    <a:lumMod val="75000"/>
                  </a:schemeClr>
                </a:solidFill>
              </a:rPr>
              <a:t> </a:t>
            </a:r>
            <a:r>
              <a:rPr lang="fr-FR" b="1" u="sng" dirty="0">
                <a:solidFill>
                  <a:schemeClr val="accent1">
                    <a:lumMod val="75000"/>
                  </a:schemeClr>
                </a:solidFill>
              </a:rPr>
              <a:t>mathématiques</a:t>
            </a:r>
            <a:r>
              <a:rPr lang="fr-FR" dirty="0">
                <a:solidFill>
                  <a:schemeClr val="accent1">
                    <a:lumMod val="75000"/>
                  </a:schemeClr>
                </a:solidFill>
              </a:rPr>
              <a:t>, </a:t>
            </a:r>
            <a:r>
              <a:rPr lang="fr-FR" i="1" dirty="0">
                <a:solidFill>
                  <a:schemeClr val="accent1">
                    <a:lumMod val="75000"/>
                  </a:schemeClr>
                </a:solidFill>
              </a:rPr>
              <a:t>coefficient 2</a:t>
            </a:r>
            <a:r>
              <a:rPr lang="fr-FR" dirty="0">
                <a:solidFill>
                  <a:schemeClr val="accent1">
                    <a:lumMod val="75000"/>
                  </a:schemeClr>
                </a:solidFill>
              </a:rPr>
              <a:t> (2h)</a:t>
            </a:r>
            <a:r>
              <a:rPr lang="fr-FR" dirty="0"/>
              <a:t> : exercices, dont certains </a:t>
            </a:r>
            <a:r>
              <a:rPr lang="fr-FR" dirty="0" smtClean="0"/>
              <a:t>assorti s </a:t>
            </a:r>
            <a:r>
              <a:rPr lang="fr-FR" dirty="0"/>
              <a:t>de tableaux ou de schémas, et dont un exercice d'algorithmique ;</a:t>
            </a:r>
          </a:p>
          <a:p>
            <a:pPr algn="just"/>
            <a:r>
              <a:rPr lang="fr-FR" b="1" u="sng" dirty="0" smtClean="0">
                <a:solidFill>
                  <a:schemeClr val="accent5"/>
                </a:solidFill>
              </a:rPr>
              <a:t>29/06/26 09H00-11H00 </a:t>
            </a:r>
            <a:r>
              <a:rPr lang="fr-FR" u="sng" dirty="0" smtClean="0">
                <a:solidFill>
                  <a:schemeClr val="accent1">
                    <a:lumMod val="75000"/>
                  </a:schemeClr>
                </a:solidFill>
              </a:rPr>
              <a:t>l'</a:t>
            </a:r>
            <a:r>
              <a:rPr lang="fr-FR" b="1" u="sng" dirty="0" smtClean="0">
                <a:solidFill>
                  <a:schemeClr val="accent1">
                    <a:lumMod val="75000"/>
                  </a:schemeClr>
                </a:solidFill>
              </a:rPr>
              <a:t>histoire </a:t>
            </a:r>
            <a:r>
              <a:rPr lang="fr-FR" b="1" u="sng" dirty="0">
                <a:solidFill>
                  <a:schemeClr val="accent1">
                    <a:lumMod val="75000"/>
                  </a:schemeClr>
                </a:solidFill>
              </a:rPr>
              <a:t>et la géographie</a:t>
            </a:r>
            <a:r>
              <a:rPr lang="fr-FR" b="1" dirty="0">
                <a:solidFill>
                  <a:schemeClr val="accent1">
                    <a:lumMod val="75000"/>
                  </a:schemeClr>
                </a:solidFill>
              </a:rPr>
              <a:t>, </a:t>
            </a:r>
            <a:r>
              <a:rPr lang="fr-FR" i="1" dirty="0">
                <a:solidFill>
                  <a:schemeClr val="accent1">
                    <a:lumMod val="75000"/>
                  </a:schemeClr>
                </a:solidFill>
              </a:rPr>
              <a:t>coefficient 1,5 </a:t>
            </a:r>
            <a:r>
              <a:rPr lang="fr-FR" b="1" dirty="0">
                <a:solidFill>
                  <a:schemeClr val="accent1">
                    <a:lumMod val="75000"/>
                  </a:schemeClr>
                </a:solidFill>
              </a:rPr>
              <a:t>et </a:t>
            </a:r>
            <a:r>
              <a:rPr lang="fr-FR" b="1" u="sng" dirty="0">
                <a:solidFill>
                  <a:schemeClr val="accent1">
                    <a:lumMod val="75000"/>
                  </a:schemeClr>
                </a:solidFill>
              </a:rPr>
              <a:t>l'enseignement moral et civique</a:t>
            </a:r>
            <a:r>
              <a:rPr lang="fr-FR" dirty="0">
                <a:solidFill>
                  <a:schemeClr val="accent1">
                    <a:lumMod val="75000"/>
                  </a:schemeClr>
                </a:solidFill>
              </a:rPr>
              <a:t>, </a:t>
            </a:r>
            <a:r>
              <a:rPr lang="fr-FR" i="1" dirty="0">
                <a:solidFill>
                  <a:schemeClr val="accent1">
                    <a:lumMod val="75000"/>
                  </a:schemeClr>
                </a:solidFill>
              </a:rPr>
              <a:t>coefficient 0,5</a:t>
            </a:r>
            <a:r>
              <a:rPr lang="fr-FR" dirty="0">
                <a:solidFill>
                  <a:schemeClr val="accent1">
                    <a:lumMod val="75000"/>
                  </a:schemeClr>
                </a:solidFill>
              </a:rPr>
              <a:t> (2h)</a:t>
            </a:r>
            <a:r>
              <a:rPr lang="fr-FR" dirty="0"/>
              <a:t> : analyse et compréhension de documents + utilisation des repères historiques et géographiques + mobilisation des compétences de l'enseignement moral et civique ;</a:t>
            </a:r>
          </a:p>
          <a:p>
            <a:pPr algn="just"/>
            <a:r>
              <a:rPr lang="fr-FR" b="1" u="sng" dirty="0" smtClean="0">
                <a:solidFill>
                  <a:schemeClr val="accent5"/>
                </a:solidFill>
              </a:rPr>
              <a:t>29/06/26 13H30-14H30 </a:t>
            </a:r>
            <a:r>
              <a:rPr lang="fr-FR" u="sng" dirty="0" smtClean="0">
                <a:solidFill>
                  <a:schemeClr val="accent1">
                    <a:lumMod val="75000"/>
                  </a:schemeClr>
                </a:solidFill>
              </a:rPr>
              <a:t>les</a:t>
            </a:r>
            <a:r>
              <a:rPr lang="fr-FR" b="1" u="sng" dirty="0" smtClean="0">
                <a:solidFill>
                  <a:schemeClr val="accent1">
                    <a:lumMod val="75000"/>
                  </a:schemeClr>
                </a:solidFill>
              </a:rPr>
              <a:t> </a:t>
            </a:r>
            <a:r>
              <a:rPr lang="fr-FR" b="1" u="sng" dirty="0">
                <a:solidFill>
                  <a:schemeClr val="accent1">
                    <a:lumMod val="75000"/>
                  </a:schemeClr>
                </a:solidFill>
              </a:rPr>
              <a:t>sciences,</a:t>
            </a:r>
            <a:r>
              <a:rPr lang="fr-FR" b="1" dirty="0">
                <a:solidFill>
                  <a:schemeClr val="accent1">
                    <a:lumMod val="75000"/>
                  </a:schemeClr>
                </a:solidFill>
              </a:rPr>
              <a:t> </a:t>
            </a:r>
            <a:r>
              <a:rPr lang="fr-FR" i="1" dirty="0">
                <a:solidFill>
                  <a:schemeClr val="accent1">
                    <a:lumMod val="75000"/>
                  </a:schemeClr>
                </a:solidFill>
              </a:rPr>
              <a:t>coefficient 2</a:t>
            </a:r>
            <a:r>
              <a:rPr lang="fr-FR" dirty="0">
                <a:solidFill>
                  <a:schemeClr val="accent1">
                    <a:lumMod val="75000"/>
                  </a:schemeClr>
                </a:solidFill>
              </a:rPr>
              <a:t> (1h, 2 disciplines sur les 3)</a:t>
            </a:r>
            <a:r>
              <a:rPr lang="fr-FR" dirty="0"/>
              <a:t> : physique-chimie, sciences de la vie et de la Terre, technologie. </a:t>
            </a:r>
          </a:p>
          <a:p>
            <a:pPr algn="just"/>
            <a:endParaRPr lang="fr-FR" b="1" dirty="0" smtClean="0">
              <a:solidFill>
                <a:schemeClr val="accent5"/>
              </a:solidFill>
            </a:endParaRPr>
          </a:p>
          <a:p>
            <a:endParaRPr lang="fr-FR" b="1" dirty="0" smtClean="0">
              <a:solidFill>
                <a:schemeClr val="accent5"/>
              </a:solidFill>
            </a:endParaRPr>
          </a:p>
          <a:p>
            <a:pPr marL="0" indent="0">
              <a:buNone/>
            </a:pPr>
            <a:endParaRPr lang="fr-FR" b="1" dirty="0">
              <a:solidFill>
                <a:schemeClr val="accent5"/>
              </a:solidFill>
            </a:endParaRPr>
          </a:p>
          <a:p>
            <a:pPr marL="0" indent="0">
              <a:buNone/>
            </a:pPr>
            <a:endParaRPr lang="fr-FR" b="1" dirty="0" smtClean="0">
              <a:solidFill>
                <a:schemeClr val="accent5"/>
              </a:solidFill>
            </a:endParaRPr>
          </a:p>
          <a:p>
            <a:pPr marL="0" indent="0">
              <a:buNone/>
            </a:pPr>
            <a:endParaRPr lang="fr-FR" b="1" dirty="0" smtClean="0">
              <a:solidFill>
                <a:schemeClr val="accent5"/>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Tree>
    <p:extLst>
      <p:ext uri="{BB962C8B-B14F-4D97-AF65-F5344CB8AC3E}">
        <p14:creationId xmlns:p14="http://schemas.microsoft.com/office/powerpoint/2010/main" val="23660717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258679"/>
            <a:ext cx="8596668" cy="535405"/>
          </a:xfrm>
        </p:spPr>
        <p:txBody>
          <a:bodyPr>
            <a:normAutofit/>
          </a:bodyPr>
          <a:lstStyle/>
          <a:p>
            <a:pPr algn="ctr"/>
            <a:r>
              <a:rPr lang="fr-FR" sz="2400" dirty="0" smtClean="0"/>
              <a:t>LA CLASSE DE TROISIÈME</a:t>
            </a:r>
            <a:endParaRPr lang="fr-FR" sz="2400" dirty="0"/>
          </a:p>
        </p:txBody>
      </p:sp>
      <p:sp>
        <p:nvSpPr>
          <p:cNvPr id="3" name="Espace réservé du contenu 2"/>
          <p:cNvSpPr>
            <a:spLocks noGrp="1"/>
          </p:cNvSpPr>
          <p:nvPr>
            <p:ph idx="1"/>
          </p:nvPr>
        </p:nvSpPr>
        <p:spPr>
          <a:xfrm>
            <a:off x="677334" y="1185111"/>
            <a:ext cx="8596668" cy="4856251"/>
          </a:xfrm>
        </p:spPr>
        <p:txBody>
          <a:bodyPr>
            <a:normAutofit/>
          </a:bodyPr>
          <a:lstStyle/>
          <a:p>
            <a:endParaRPr lang="fr-FR" b="1" dirty="0">
              <a:solidFill>
                <a:schemeClr val="accent5"/>
              </a:solidFill>
            </a:endParaRPr>
          </a:p>
          <a:p>
            <a:r>
              <a:rPr lang="fr-FR" b="1" dirty="0">
                <a:solidFill>
                  <a:schemeClr val="accent1">
                    <a:lumMod val="75000"/>
                  </a:schemeClr>
                </a:solidFill>
              </a:rPr>
              <a:t>L'épreuve orale </a:t>
            </a:r>
            <a:r>
              <a:rPr lang="fr-FR" dirty="0"/>
              <a:t>porte sur un projet mené </a:t>
            </a:r>
            <a:r>
              <a:rPr lang="fr-FR" dirty="0" smtClean="0"/>
              <a:t>dans </a:t>
            </a:r>
            <a:r>
              <a:rPr lang="fr-FR" dirty="0"/>
              <a:t>le cadre d'un </a:t>
            </a:r>
            <a:r>
              <a:rPr lang="fr-FR" dirty="0" smtClean="0"/>
              <a:t>des </a:t>
            </a:r>
            <a:r>
              <a:rPr lang="fr-FR" dirty="0"/>
              <a:t>parcours éducatifs : elle permet notamment d'évaluer la qualité de l'expression orale et est évaluée sur 20.</a:t>
            </a:r>
          </a:p>
          <a:p>
            <a:r>
              <a:rPr lang="fr-FR" dirty="0"/>
              <a:t>L'épreuve orale peut se dérouler selon deux modalités :</a:t>
            </a:r>
            <a:r>
              <a:rPr lang="fr-FR" b="1" dirty="0"/>
              <a:t> </a:t>
            </a:r>
            <a:endParaRPr lang="fr-FR" dirty="0"/>
          </a:p>
          <a:p>
            <a:r>
              <a:rPr lang="fr-FR" dirty="0"/>
              <a:t>soit, via un</a:t>
            </a:r>
            <a:r>
              <a:rPr lang="fr-FR" b="1" dirty="0"/>
              <a:t> </a:t>
            </a:r>
            <a:r>
              <a:rPr lang="fr-FR" b="1" dirty="0">
                <a:solidFill>
                  <a:schemeClr val="accent1">
                    <a:lumMod val="75000"/>
                  </a:schemeClr>
                </a:solidFill>
              </a:rPr>
              <a:t>entretien individuel </a:t>
            </a:r>
            <a:r>
              <a:rPr lang="fr-FR" dirty="0"/>
              <a:t>de 15 minutes (5 minutes d’exposé et 10 minutes d’entretien) ;</a:t>
            </a:r>
          </a:p>
          <a:p>
            <a:r>
              <a:rPr lang="fr-FR" dirty="0"/>
              <a:t>soit, via un</a:t>
            </a:r>
            <a:r>
              <a:rPr lang="fr-FR" b="1" dirty="0"/>
              <a:t> </a:t>
            </a:r>
            <a:r>
              <a:rPr lang="fr-FR" b="1" dirty="0">
                <a:solidFill>
                  <a:schemeClr val="accent1">
                    <a:lumMod val="75000"/>
                  </a:schemeClr>
                </a:solidFill>
              </a:rPr>
              <a:t>entretien collectif </a:t>
            </a:r>
            <a:r>
              <a:rPr lang="fr-FR" dirty="0"/>
              <a:t>de 25 minutes (10 minutes d’exposé et 15 minutes d’entretien</a:t>
            </a:r>
            <a:r>
              <a:rPr lang="fr-FR" dirty="0" smtClean="0"/>
              <a:t>).</a:t>
            </a:r>
          </a:p>
          <a:p>
            <a:r>
              <a:rPr lang="fr-FR" dirty="0" smtClean="0"/>
              <a:t>La présentation peut aussi être faite dans </a:t>
            </a:r>
            <a:r>
              <a:rPr lang="fr-FR" dirty="0" smtClean="0">
                <a:solidFill>
                  <a:schemeClr val="accent1">
                    <a:lumMod val="75000"/>
                  </a:schemeClr>
                </a:solidFill>
              </a:rPr>
              <a:t>une des langues vivantes étudiées au collège.</a:t>
            </a:r>
            <a:endParaRPr lang="fr-FR" dirty="0">
              <a:solidFill>
                <a:schemeClr val="accent1">
                  <a:lumMod val="75000"/>
                </a:schemeClr>
              </a:solidFill>
            </a:endParaRPr>
          </a:p>
          <a:p>
            <a:endParaRPr lang="fr-FR" b="1" dirty="0" smtClean="0">
              <a:solidFill>
                <a:schemeClr val="accent5"/>
              </a:solidFill>
            </a:endParaRPr>
          </a:p>
          <a:p>
            <a:endParaRPr lang="fr-FR" b="1" dirty="0" smtClean="0">
              <a:solidFill>
                <a:schemeClr val="accent5"/>
              </a:solidFill>
            </a:endParaRPr>
          </a:p>
          <a:p>
            <a:pPr marL="0" indent="0">
              <a:buNone/>
            </a:pPr>
            <a:endParaRPr lang="fr-FR" b="1" dirty="0">
              <a:solidFill>
                <a:schemeClr val="accent5"/>
              </a:solidFill>
            </a:endParaRPr>
          </a:p>
          <a:p>
            <a:pPr marL="0" indent="0">
              <a:buNone/>
            </a:pPr>
            <a:endParaRPr lang="fr-FR" b="1" dirty="0" smtClean="0">
              <a:solidFill>
                <a:schemeClr val="accent5"/>
              </a:solidFill>
            </a:endParaRPr>
          </a:p>
          <a:p>
            <a:pPr marL="0" indent="0">
              <a:buNone/>
            </a:pPr>
            <a:endParaRPr lang="fr-FR" b="1" dirty="0" smtClean="0">
              <a:solidFill>
                <a:schemeClr val="accent5"/>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
        <p:nvSpPr>
          <p:cNvPr id="8" name="ZoneTexte 7"/>
          <p:cNvSpPr txBox="1"/>
          <p:nvPr/>
        </p:nvSpPr>
        <p:spPr>
          <a:xfrm>
            <a:off x="2954363" y="666519"/>
            <a:ext cx="8145379" cy="369332"/>
          </a:xfrm>
          <a:prstGeom prst="rect">
            <a:avLst/>
          </a:prstGeom>
          <a:noFill/>
        </p:spPr>
        <p:txBody>
          <a:bodyPr wrap="square" rtlCol="0">
            <a:spAutoFit/>
          </a:bodyPr>
          <a:lstStyle/>
          <a:p>
            <a:r>
              <a:rPr lang="fr-FR" b="1" dirty="0">
                <a:solidFill>
                  <a:schemeClr val="accent1"/>
                </a:solidFill>
              </a:rPr>
              <a:t>LE BREVET DES COLLÈGE : </a:t>
            </a:r>
            <a:r>
              <a:rPr lang="fr-FR" b="1" dirty="0" smtClean="0">
                <a:solidFill>
                  <a:schemeClr val="accent5"/>
                </a:solidFill>
              </a:rPr>
              <a:t>L’ORAL</a:t>
            </a:r>
            <a:endParaRPr lang="fr-FR" dirty="0"/>
          </a:p>
        </p:txBody>
      </p:sp>
    </p:spTree>
    <p:extLst>
      <p:ext uri="{BB962C8B-B14F-4D97-AF65-F5344CB8AC3E}">
        <p14:creationId xmlns:p14="http://schemas.microsoft.com/office/powerpoint/2010/main" val="5307551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258679"/>
            <a:ext cx="8596668" cy="535405"/>
          </a:xfrm>
        </p:spPr>
        <p:txBody>
          <a:bodyPr>
            <a:normAutofit/>
          </a:bodyPr>
          <a:lstStyle/>
          <a:p>
            <a:pPr algn="ctr"/>
            <a:r>
              <a:rPr lang="fr-FR" sz="2400" dirty="0" smtClean="0"/>
              <a:t>LA CLASSE DE TROISIÈME</a:t>
            </a:r>
            <a:endParaRPr lang="fr-FR" sz="2400" dirty="0"/>
          </a:p>
        </p:txBody>
      </p:sp>
      <p:sp>
        <p:nvSpPr>
          <p:cNvPr id="3" name="Espace réservé du contenu 2"/>
          <p:cNvSpPr>
            <a:spLocks noGrp="1"/>
          </p:cNvSpPr>
          <p:nvPr>
            <p:ph idx="1"/>
          </p:nvPr>
        </p:nvSpPr>
        <p:spPr>
          <a:xfrm>
            <a:off x="677334" y="1185111"/>
            <a:ext cx="8596668" cy="4856251"/>
          </a:xfrm>
        </p:spPr>
        <p:txBody>
          <a:bodyPr>
            <a:normAutofit/>
          </a:bodyPr>
          <a:lstStyle/>
          <a:p>
            <a:endParaRPr lang="fr-FR" b="1" dirty="0">
              <a:solidFill>
                <a:schemeClr val="accent5"/>
              </a:solidFill>
            </a:endParaRPr>
          </a:p>
          <a:p>
            <a:r>
              <a:rPr lang="fr-FR" sz="2000" dirty="0" smtClean="0">
                <a:solidFill>
                  <a:schemeClr val="tx1"/>
                </a:solidFill>
              </a:rPr>
              <a:t>Les élèves de 3</a:t>
            </a:r>
            <a:r>
              <a:rPr lang="fr-FR" sz="2000" baseline="30000" dirty="0" smtClean="0">
                <a:solidFill>
                  <a:schemeClr val="tx1"/>
                </a:solidFill>
              </a:rPr>
              <a:t>ème</a:t>
            </a:r>
            <a:r>
              <a:rPr lang="fr-FR" sz="2000" dirty="0" smtClean="0">
                <a:solidFill>
                  <a:schemeClr val="tx1"/>
                </a:solidFill>
              </a:rPr>
              <a:t> seront en stage d’observation</a:t>
            </a:r>
            <a:r>
              <a:rPr lang="fr-FR" sz="2000" dirty="0" smtClean="0">
                <a:solidFill>
                  <a:schemeClr val="accent5"/>
                </a:solidFill>
              </a:rPr>
              <a:t> du lundi 26 au vendredi 30 janvier 2026.</a:t>
            </a:r>
          </a:p>
          <a:p>
            <a:r>
              <a:rPr lang="fr-FR" sz="2000" dirty="0" smtClean="0">
                <a:solidFill>
                  <a:schemeClr val="tx1"/>
                </a:solidFill>
              </a:rPr>
              <a:t>La recherche de stage doit débuter assez vite. La rédaction des curriculum vitae et de la lettre de motivation sont un travail à entamer dès septembre.</a:t>
            </a:r>
          </a:p>
          <a:p>
            <a:r>
              <a:rPr lang="fr-FR" sz="2000" dirty="0" smtClean="0">
                <a:solidFill>
                  <a:schemeClr val="tx1"/>
                </a:solidFill>
              </a:rPr>
              <a:t>Les élèves devront rendre un </a:t>
            </a:r>
            <a:r>
              <a:rPr lang="fr-FR" sz="2000" dirty="0" smtClean="0">
                <a:solidFill>
                  <a:schemeClr val="accent2"/>
                </a:solidFill>
              </a:rPr>
              <a:t>rapport de stage</a:t>
            </a:r>
            <a:r>
              <a:rPr lang="fr-FR" sz="2000" dirty="0" smtClean="0">
                <a:solidFill>
                  <a:schemeClr val="tx1"/>
                </a:solidFill>
              </a:rPr>
              <a:t>.</a:t>
            </a:r>
            <a:endParaRPr lang="fr-FR" sz="2000" dirty="0">
              <a:solidFill>
                <a:schemeClr val="tx1"/>
              </a:solidFill>
            </a:endParaRPr>
          </a:p>
          <a:p>
            <a:pPr marL="0" indent="0">
              <a:buNone/>
            </a:pPr>
            <a:endParaRPr lang="fr-FR" b="1" dirty="0" smtClean="0">
              <a:solidFill>
                <a:schemeClr val="accent5"/>
              </a:solidFill>
            </a:endParaRPr>
          </a:p>
          <a:p>
            <a:pPr marL="0" indent="0">
              <a:buNone/>
            </a:pPr>
            <a:endParaRPr lang="fr-FR" b="1" dirty="0" smtClean="0">
              <a:solidFill>
                <a:schemeClr val="accent5"/>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
        <p:nvSpPr>
          <p:cNvPr id="8" name="ZoneTexte 7"/>
          <p:cNvSpPr txBox="1"/>
          <p:nvPr/>
        </p:nvSpPr>
        <p:spPr>
          <a:xfrm>
            <a:off x="2954363" y="666519"/>
            <a:ext cx="8145379" cy="369332"/>
          </a:xfrm>
          <a:prstGeom prst="rect">
            <a:avLst/>
          </a:prstGeom>
          <a:noFill/>
        </p:spPr>
        <p:txBody>
          <a:bodyPr wrap="square" rtlCol="0">
            <a:spAutoFit/>
          </a:bodyPr>
          <a:lstStyle/>
          <a:p>
            <a:r>
              <a:rPr lang="fr-FR" b="1" dirty="0" smtClean="0">
                <a:solidFill>
                  <a:schemeClr val="accent1"/>
                </a:solidFill>
              </a:rPr>
              <a:t>LE PARCOURS AVENIR : </a:t>
            </a:r>
            <a:r>
              <a:rPr lang="fr-FR" b="1" dirty="0" smtClean="0">
                <a:solidFill>
                  <a:srgbClr val="C00000"/>
                </a:solidFill>
              </a:rPr>
              <a:t>LE STAGE D’OBSERVATION</a:t>
            </a:r>
            <a:endParaRPr lang="fr-FR" dirty="0">
              <a:solidFill>
                <a:srgbClr val="C00000"/>
              </a:solidFill>
            </a:endParaRPr>
          </a:p>
        </p:txBody>
      </p:sp>
    </p:spTree>
    <p:extLst>
      <p:ext uri="{BB962C8B-B14F-4D97-AF65-F5344CB8AC3E}">
        <p14:creationId xmlns:p14="http://schemas.microsoft.com/office/powerpoint/2010/main" val="25755014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258679"/>
            <a:ext cx="8596668" cy="535405"/>
          </a:xfrm>
        </p:spPr>
        <p:txBody>
          <a:bodyPr>
            <a:normAutofit/>
          </a:bodyPr>
          <a:lstStyle/>
          <a:p>
            <a:pPr algn="ctr"/>
            <a:r>
              <a:rPr lang="fr-FR" sz="2400" dirty="0" smtClean="0"/>
              <a:t>LA CLASSE DE TROISIÈME</a:t>
            </a:r>
            <a:endParaRPr lang="fr-FR" sz="2400" dirty="0"/>
          </a:p>
        </p:txBody>
      </p:sp>
      <p:sp>
        <p:nvSpPr>
          <p:cNvPr id="3" name="Espace réservé du contenu 2"/>
          <p:cNvSpPr>
            <a:spLocks noGrp="1"/>
          </p:cNvSpPr>
          <p:nvPr>
            <p:ph idx="1"/>
          </p:nvPr>
        </p:nvSpPr>
        <p:spPr>
          <a:xfrm>
            <a:off x="391026" y="1322776"/>
            <a:ext cx="9486900" cy="5162245"/>
          </a:xfrm>
        </p:spPr>
        <p:txBody>
          <a:bodyPr>
            <a:normAutofit fontScale="92500" lnSpcReduction="10000"/>
          </a:bodyPr>
          <a:lstStyle/>
          <a:p>
            <a:pPr marL="0" indent="0">
              <a:buNone/>
            </a:pPr>
            <a:r>
              <a:rPr lang="fr-FR" b="1" dirty="0">
                <a:solidFill>
                  <a:srgbClr val="0070C0"/>
                </a:solidFill>
                <a:hlinkClick r:id="rId2"/>
              </a:rPr>
              <a:t>https://</a:t>
            </a:r>
            <a:r>
              <a:rPr lang="fr-FR" b="1" dirty="0" smtClean="0">
                <a:solidFill>
                  <a:srgbClr val="0070C0"/>
                </a:solidFill>
                <a:hlinkClick r:id="rId2"/>
              </a:rPr>
              <a:t>app.avenirs.onisep.fr</a:t>
            </a:r>
            <a:endParaRPr lang="fr-FR" b="1" dirty="0" smtClean="0">
              <a:solidFill>
                <a:srgbClr val="0070C0"/>
              </a:solidFill>
            </a:endParaRPr>
          </a:p>
          <a:p>
            <a:pPr marL="0" indent="0">
              <a:buNone/>
            </a:pPr>
            <a:r>
              <a:rPr lang="fr-FR" sz="1400" dirty="0"/>
              <a:t>La plateforme Avenir(s) est publique, gratuite, </a:t>
            </a:r>
            <a:r>
              <a:rPr lang="fr-FR" sz="1400" b="1" dirty="0"/>
              <a:t>ouverte à tous les élèves de la 5e à la terminale </a:t>
            </a:r>
            <a:r>
              <a:rPr lang="fr-FR" sz="1400" dirty="0"/>
              <a:t>et aux acteurs de l’éducation et de </a:t>
            </a:r>
            <a:r>
              <a:rPr lang="fr-FR" sz="1400" dirty="0" smtClean="0"/>
              <a:t>l’orientation.</a:t>
            </a:r>
            <a:endParaRPr lang="fr-FR" sz="1400" b="1" dirty="0" smtClean="0">
              <a:solidFill>
                <a:srgbClr val="0070C0"/>
              </a:solidFill>
            </a:endParaRPr>
          </a:p>
          <a:p>
            <a:pPr marL="0" indent="0">
              <a:buNone/>
            </a:pPr>
            <a:r>
              <a:rPr lang="fr-FR" sz="1400" dirty="0" smtClean="0">
                <a:solidFill>
                  <a:schemeClr val="tx1"/>
                </a:solidFill>
              </a:rPr>
              <a:t>Sur cette plateforme les </a:t>
            </a:r>
            <a:r>
              <a:rPr lang="fr-FR" sz="1400" dirty="0" smtClean="0"/>
              <a:t>élèves, vont pouvoir explorer </a:t>
            </a:r>
            <a:r>
              <a:rPr lang="fr-FR" sz="1400" dirty="0"/>
              <a:t>des secteurs professionnels et des formations, </a:t>
            </a:r>
            <a:r>
              <a:rPr lang="fr-FR" sz="1400" dirty="0" smtClean="0"/>
              <a:t>accéder </a:t>
            </a:r>
            <a:r>
              <a:rPr lang="fr-FR" sz="1400" dirty="0"/>
              <a:t>à des activités guidées, </a:t>
            </a:r>
            <a:r>
              <a:rPr lang="fr-FR" sz="1400" dirty="0" smtClean="0"/>
              <a:t>garder </a:t>
            </a:r>
            <a:r>
              <a:rPr lang="fr-FR" sz="1400" dirty="0"/>
              <a:t>la trace de leurs expériences sur un portfolio et de concevoir progressivement leur projet </a:t>
            </a:r>
            <a:r>
              <a:rPr lang="fr-FR" sz="1400" dirty="0" smtClean="0"/>
              <a:t>d’orientation.</a:t>
            </a:r>
            <a:endParaRPr lang="fr-FR" sz="1400" dirty="0" smtClean="0">
              <a:solidFill>
                <a:schemeClr val="tx1"/>
              </a:solidFill>
            </a:endParaRPr>
          </a:p>
          <a:p>
            <a:pPr marL="0" indent="0">
              <a:buNone/>
            </a:pPr>
            <a:endParaRPr lang="fr-FR" dirty="0">
              <a:solidFill>
                <a:schemeClr val="tx1"/>
              </a:solidFill>
            </a:endParaRPr>
          </a:p>
          <a:p>
            <a:pPr marL="0" indent="0">
              <a:buNone/>
            </a:pPr>
            <a:endParaRPr lang="fr-FR" dirty="0" smtClean="0">
              <a:solidFill>
                <a:schemeClr val="tx1"/>
              </a:solidFill>
            </a:endParaRPr>
          </a:p>
          <a:p>
            <a:pPr marL="0" indent="0">
              <a:buNone/>
            </a:pPr>
            <a:endParaRPr lang="fr-FR" dirty="0">
              <a:solidFill>
                <a:schemeClr val="tx1"/>
              </a:solidFill>
            </a:endParaRPr>
          </a:p>
          <a:p>
            <a:pPr marL="0" indent="0">
              <a:buNone/>
            </a:pPr>
            <a:endParaRPr lang="fr-FR" dirty="0" smtClean="0">
              <a:solidFill>
                <a:schemeClr val="tx1"/>
              </a:solidFill>
            </a:endParaRPr>
          </a:p>
          <a:p>
            <a:pPr marL="0" indent="0">
              <a:buNone/>
            </a:pPr>
            <a:endParaRPr lang="fr-FR" dirty="0">
              <a:solidFill>
                <a:schemeClr val="tx1"/>
              </a:solidFill>
            </a:endParaRPr>
          </a:p>
          <a:p>
            <a:pPr marL="0" indent="0">
              <a:buNone/>
            </a:pPr>
            <a:endParaRPr lang="fr-FR" dirty="0" smtClean="0">
              <a:solidFill>
                <a:schemeClr val="tx1"/>
              </a:solidFill>
            </a:endParaRPr>
          </a:p>
          <a:p>
            <a:pPr marL="0" indent="0">
              <a:buNone/>
            </a:pPr>
            <a:endParaRPr lang="fr-FR" dirty="0">
              <a:solidFill>
                <a:schemeClr val="tx1"/>
              </a:solidFill>
            </a:endParaRPr>
          </a:p>
          <a:p>
            <a:pPr marL="0" indent="0">
              <a:buNone/>
            </a:pPr>
            <a:endParaRPr lang="fr-FR" sz="1300" dirty="0" smtClean="0"/>
          </a:p>
          <a:p>
            <a:pPr marL="0" indent="0">
              <a:buNone/>
            </a:pPr>
            <a:endParaRPr lang="fr-FR" sz="1300" dirty="0"/>
          </a:p>
          <a:p>
            <a:pPr marL="0" indent="0">
              <a:buNone/>
            </a:pPr>
            <a:r>
              <a:rPr lang="fr-FR" sz="1300" dirty="0" smtClean="0"/>
              <a:t>À </a:t>
            </a:r>
            <a:r>
              <a:rPr lang="fr-FR" sz="1300" dirty="0"/>
              <a:t>compter de la rentrée 2026, l’investissement des élèves dans l’élaboration de leur projet d’orientation enregistré sur la plateforme pourra être valorisé pour l’affectation en voie professionnelle en fin de 3e dans l’application </a:t>
            </a:r>
            <a:r>
              <a:rPr lang="fr-FR" sz="1300" dirty="0" err="1"/>
              <a:t>Affelnet</a:t>
            </a:r>
            <a:r>
              <a:rPr lang="fr-FR" sz="1300" dirty="0"/>
              <a:t>-Lycée. </a:t>
            </a:r>
            <a:endParaRPr lang="fr-FR" sz="1300" dirty="0" smtClean="0">
              <a:solidFill>
                <a:schemeClr val="tx1"/>
              </a:solidFill>
            </a:endParaRPr>
          </a:p>
        </p:txBody>
      </p:sp>
      <p:pic>
        <p:nvPicPr>
          <p:cNvPr id="4" name="Image 3"/>
          <p:cNvPicPr>
            <a:picLocks noChangeAspect="1"/>
          </p:cNvPicPr>
          <p:nvPr/>
        </p:nvPicPr>
        <p:blipFill>
          <a:blip r:embed="rId3"/>
          <a:stretch>
            <a:fillRect/>
          </a:stretch>
        </p:blipFill>
        <p:spPr>
          <a:xfrm>
            <a:off x="172009" y="80726"/>
            <a:ext cx="1756160" cy="827560"/>
          </a:xfrm>
          <a:prstGeom prst="rect">
            <a:avLst/>
          </a:prstGeom>
        </p:spPr>
      </p:pic>
      <p:sp>
        <p:nvSpPr>
          <p:cNvPr id="8" name="ZoneTexte 7"/>
          <p:cNvSpPr txBox="1"/>
          <p:nvPr/>
        </p:nvSpPr>
        <p:spPr>
          <a:xfrm>
            <a:off x="1509963" y="787371"/>
            <a:ext cx="7764039" cy="369332"/>
          </a:xfrm>
          <a:prstGeom prst="rect">
            <a:avLst/>
          </a:prstGeom>
          <a:noFill/>
        </p:spPr>
        <p:txBody>
          <a:bodyPr wrap="square" rtlCol="0">
            <a:spAutoFit/>
          </a:bodyPr>
          <a:lstStyle/>
          <a:p>
            <a:r>
              <a:rPr lang="fr-FR" b="1" dirty="0" smtClean="0">
                <a:solidFill>
                  <a:schemeClr val="accent1"/>
                </a:solidFill>
              </a:rPr>
              <a:t>LE PARCOURS AVENIR : </a:t>
            </a:r>
            <a:r>
              <a:rPr lang="fr-FR" b="1" dirty="0" smtClean="0">
                <a:solidFill>
                  <a:srgbClr val="C00000"/>
                </a:solidFill>
              </a:rPr>
              <a:t>MISE EN ŒUVRE DE LA PLATEFORME AVENIR</a:t>
            </a:r>
            <a:endParaRPr lang="fr-FR" dirty="0">
              <a:solidFill>
                <a:srgbClr val="C00000"/>
              </a:solidFill>
            </a:endParaRPr>
          </a:p>
        </p:txBody>
      </p:sp>
      <p:pic>
        <p:nvPicPr>
          <p:cNvPr id="5" name="Image 4"/>
          <p:cNvPicPr>
            <a:picLocks noChangeAspect="1"/>
          </p:cNvPicPr>
          <p:nvPr/>
        </p:nvPicPr>
        <p:blipFill>
          <a:blip r:embed="rId4"/>
          <a:stretch>
            <a:fillRect/>
          </a:stretch>
        </p:blipFill>
        <p:spPr>
          <a:xfrm>
            <a:off x="581081" y="2646506"/>
            <a:ext cx="3924000" cy="2702601"/>
          </a:xfrm>
          <a:prstGeom prst="rect">
            <a:avLst/>
          </a:prstGeom>
        </p:spPr>
      </p:pic>
      <p:pic>
        <p:nvPicPr>
          <p:cNvPr id="6" name="Image 5"/>
          <p:cNvPicPr>
            <a:picLocks noChangeAspect="1"/>
          </p:cNvPicPr>
          <p:nvPr/>
        </p:nvPicPr>
        <p:blipFill>
          <a:blip r:embed="rId5"/>
          <a:stretch>
            <a:fillRect/>
          </a:stretch>
        </p:blipFill>
        <p:spPr>
          <a:xfrm>
            <a:off x="4846002" y="2646506"/>
            <a:ext cx="4428000" cy="2767500"/>
          </a:xfrm>
          <a:prstGeom prst="rect">
            <a:avLst/>
          </a:prstGeom>
        </p:spPr>
      </p:pic>
    </p:spTree>
    <p:extLst>
      <p:ext uri="{BB962C8B-B14F-4D97-AF65-F5344CB8AC3E}">
        <p14:creationId xmlns:p14="http://schemas.microsoft.com/office/powerpoint/2010/main" val="3556544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258679"/>
            <a:ext cx="8596668" cy="535405"/>
          </a:xfrm>
        </p:spPr>
        <p:txBody>
          <a:bodyPr>
            <a:normAutofit/>
          </a:bodyPr>
          <a:lstStyle/>
          <a:p>
            <a:pPr algn="ctr"/>
            <a:r>
              <a:rPr lang="fr-FR" sz="2400" dirty="0" smtClean="0"/>
              <a:t>LA CLASSE DE TROISIÈME</a:t>
            </a:r>
            <a:endParaRPr lang="fr-FR" sz="2400" dirty="0"/>
          </a:p>
        </p:txBody>
      </p:sp>
      <p:sp>
        <p:nvSpPr>
          <p:cNvPr id="3" name="Espace réservé du contenu 2"/>
          <p:cNvSpPr>
            <a:spLocks noGrp="1"/>
          </p:cNvSpPr>
          <p:nvPr>
            <p:ph idx="1"/>
          </p:nvPr>
        </p:nvSpPr>
        <p:spPr>
          <a:xfrm>
            <a:off x="391026" y="1322776"/>
            <a:ext cx="9486900" cy="5162245"/>
          </a:xfrm>
        </p:spPr>
        <p:txBody>
          <a:bodyPr>
            <a:normAutofit lnSpcReduction="10000"/>
          </a:bodyPr>
          <a:lstStyle/>
          <a:p>
            <a:r>
              <a:rPr lang="fr-FR" sz="2000" dirty="0" smtClean="0">
                <a:solidFill>
                  <a:schemeClr val="accent5"/>
                </a:solidFill>
              </a:rPr>
              <a:t>Plusieurs temps forts sur l’année:</a:t>
            </a:r>
          </a:p>
          <a:p>
            <a:r>
              <a:rPr lang="fr-FR" sz="2000" dirty="0" smtClean="0">
                <a:solidFill>
                  <a:schemeClr val="tx1"/>
                </a:solidFill>
              </a:rPr>
              <a:t>1/ </a:t>
            </a:r>
            <a:r>
              <a:rPr lang="fr-FR" sz="2000" b="1" dirty="0" smtClean="0">
                <a:solidFill>
                  <a:schemeClr val="accent2"/>
                </a:solidFill>
              </a:rPr>
              <a:t>une phase de dialogue de septembre à janvier</a:t>
            </a:r>
          </a:p>
          <a:p>
            <a:pPr marL="0" indent="0">
              <a:buNone/>
            </a:pPr>
            <a:r>
              <a:rPr lang="fr-FR" sz="1600" dirty="0" smtClean="0">
                <a:solidFill>
                  <a:schemeClr val="tx1"/>
                </a:solidFill>
              </a:rPr>
              <a:t>S’informer sur les différentes voies d’orientation possibles: voie générale et technologique, voir professionnelle, apprentissage.</a:t>
            </a:r>
          </a:p>
          <a:p>
            <a:pPr marL="0" indent="0">
              <a:buNone/>
            </a:pPr>
            <a:r>
              <a:rPr lang="fr-FR" sz="1600" dirty="0" smtClean="0">
                <a:solidFill>
                  <a:schemeClr val="tx1"/>
                </a:solidFill>
              </a:rPr>
              <a:t>Définir le choix de filières pour le conseil du 1</a:t>
            </a:r>
            <a:r>
              <a:rPr lang="fr-FR" sz="1600" baseline="30000" dirty="0" smtClean="0">
                <a:solidFill>
                  <a:schemeClr val="tx1"/>
                </a:solidFill>
              </a:rPr>
              <a:t>er</a:t>
            </a:r>
            <a:r>
              <a:rPr lang="fr-FR" sz="1600" dirty="0" smtClean="0">
                <a:solidFill>
                  <a:schemeClr val="tx1"/>
                </a:solidFill>
              </a:rPr>
              <a:t> semestre</a:t>
            </a:r>
            <a:r>
              <a:rPr lang="fr-FR" sz="2000" dirty="0" smtClean="0">
                <a:solidFill>
                  <a:schemeClr val="tx1"/>
                </a:solidFill>
              </a:rPr>
              <a:t>.</a:t>
            </a:r>
            <a:endParaRPr lang="fr-FR" dirty="0" smtClean="0">
              <a:solidFill>
                <a:schemeClr val="tx1"/>
              </a:solidFill>
            </a:endParaRPr>
          </a:p>
          <a:p>
            <a:r>
              <a:rPr lang="fr-FR" sz="2000" dirty="0" smtClean="0">
                <a:solidFill>
                  <a:schemeClr val="tx1"/>
                </a:solidFill>
              </a:rPr>
              <a:t>2</a:t>
            </a:r>
            <a:r>
              <a:rPr lang="fr-FR" sz="2000" b="1" dirty="0" smtClean="0">
                <a:solidFill>
                  <a:schemeClr val="tx1"/>
                </a:solidFill>
              </a:rPr>
              <a:t>/</a:t>
            </a:r>
            <a:r>
              <a:rPr lang="fr-FR" sz="2000" b="1" dirty="0" smtClean="0">
                <a:solidFill>
                  <a:schemeClr val="accent2"/>
                </a:solidFill>
              </a:rPr>
              <a:t> une phase de conseil de janvier à février</a:t>
            </a:r>
          </a:p>
          <a:p>
            <a:pPr marL="0" indent="0">
              <a:buNone/>
            </a:pPr>
            <a:r>
              <a:rPr lang="fr-FR" b="1" dirty="0">
                <a:solidFill>
                  <a:schemeClr val="accent5"/>
                </a:solidFill>
              </a:rPr>
              <a:t>Entretiens d’Orientation Concertée </a:t>
            </a:r>
            <a:r>
              <a:rPr lang="fr-FR" sz="1600" b="1" dirty="0"/>
              <a:t>(E.O.C.)</a:t>
            </a:r>
            <a:br>
              <a:rPr lang="fr-FR" sz="1600" b="1" dirty="0"/>
            </a:br>
            <a:r>
              <a:rPr lang="fr-FR" sz="1600" dirty="0"/>
              <a:t>L’élève et ses parents rencontrent le chef d’établissement, le psychologue de l’Éducation nationale et le professeur principal lors d’un entretien d’une quinzaine de minutes. Les objectifs sont : faire le point sur les vœux d’orientation de l’élève en cohérence avec ses résultats scolaires, poursuivre l’échange sur le choix des lycées</a:t>
            </a:r>
            <a:r>
              <a:rPr lang="fr-FR" sz="1600" dirty="0" smtClean="0"/>
              <a:t>.</a:t>
            </a:r>
          </a:p>
          <a:p>
            <a:r>
              <a:rPr lang="fr-FR" sz="2000" dirty="0" smtClean="0">
                <a:solidFill>
                  <a:schemeClr val="tx1"/>
                </a:solidFill>
              </a:rPr>
              <a:t>3</a:t>
            </a:r>
            <a:r>
              <a:rPr lang="fr-FR" sz="2000" b="1" dirty="0" smtClean="0">
                <a:solidFill>
                  <a:schemeClr val="tx1"/>
                </a:solidFill>
              </a:rPr>
              <a:t>/</a:t>
            </a:r>
            <a:r>
              <a:rPr lang="fr-FR" sz="2000" b="1" dirty="0" smtClean="0">
                <a:solidFill>
                  <a:schemeClr val="accent2"/>
                </a:solidFill>
              </a:rPr>
              <a:t> phase du choix de février à mai</a:t>
            </a:r>
          </a:p>
          <a:p>
            <a:pPr marL="0" indent="0" algn="ctr">
              <a:buNone/>
            </a:pPr>
            <a:r>
              <a:rPr lang="fr-FR" sz="2000" b="1" dirty="0" smtClean="0"/>
              <a:t>Saisie </a:t>
            </a:r>
            <a:r>
              <a:rPr lang="fr-FR" sz="2000" b="1" dirty="0"/>
              <a:t>des vœux sur </a:t>
            </a:r>
            <a:r>
              <a:rPr lang="fr-FR" sz="2000" b="1" dirty="0" err="1" smtClean="0">
                <a:solidFill>
                  <a:schemeClr val="accent5"/>
                </a:solidFill>
              </a:rPr>
              <a:t>EduConnect</a:t>
            </a:r>
            <a:r>
              <a:rPr lang="fr-FR" sz="2000" b="1" dirty="0" smtClean="0">
                <a:solidFill>
                  <a:schemeClr val="accent5"/>
                </a:solidFill>
              </a:rPr>
              <a:t> ( vœux définitifs en mai)</a:t>
            </a:r>
          </a:p>
          <a:p>
            <a:r>
              <a:rPr lang="fr-FR" sz="2000" dirty="0" smtClean="0">
                <a:solidFill>
                  <a:schemeClr val="tx1"/>
                </a:solidFill>
              </a:rPr>
              <a:t>4/ </a:t>
            </a:r>
            <a:r>
              <a:rPr lang="fr-FR" sz="2000" b="1" dirty="0" smtClean="0">
                <a:solidFill>
                  <a:schemeClr val="accent2"/>
                </a:solidFill>
              </a:rPr>
              <a:t>phase d’affectation en juin</a:t>
            </a:r>
            <a:r>
              <a:rPr lang="fr-FR" sz="2000" dirty="0" smtClean="0">
                <a:solidFill>
                  <a:schemeClr val="tx1"/>
                </a:solidFill>
              </a:rPr>
              <a:t> Résultats donnés dans </a:t>
            </a:r>
            <a:r>
              <a:rPr lang="fr-FR" sz="2000" dirty="0" err="1" smtClean="0">
                <a:solidFill>
                  <a:schemeClr val="tx1"/>
                </a:solidFill>
              </a:rPr>
              <a:t>EduConnect</a:t>
            </a:r>
            <a:r>
              <a:rPr lang="fr-FR" sz="2000" dirty="0" smtClean="0">
                <a:solidFill>
                  <a:schemeClr val="tx1"/>
                </a:solidFill>
              </a:rPr>
              <a:t> et par papier après les écrits du DNB </a:t>
            </a:r>
          </a:p>
          <a:p>
            <a:pPr marL="0" indent="0">
              <a:buNone/>
            </a:pPr>
            <a:endParaRPr lang="fr-FR" b="1" dirty="0" smtClean="0">
              <a:solidFill>
                <a:schemeClr val="accent5"/>
              </a:solidFill>
            </a:endParaRPr>
          </a:p>
          <a:p>
            <a:pPr marL="0" indent="0">
              <a:buNone/>
            </a:pPr>
            <a:endParaRPr lang="fr-FR" b="1" dirty="0" smtClean="0">
              <a:solidFill>
                <a:schemeClr val="accent5"/>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
        <p:nvSpPr>
          <p:cNvPr id="8" name="ZoneTexte 7"/>
          <p:cNvSpPr txBox="1"/>
          <p:nvPr/>
        </p:nvSpPr>
        <p:spPr>
          <a:xfrm>
            <a:off x="2560052" y="787371"/>
            <a:ext cx="8145379" cy="369332"/>
          </a:xfrm>
          <a:prstGeom prst="rect">
            <a:avLst/>
          </a:prstGeom>
          <a:noFill/>
        </p:spPr>
        <p:txBody>
          <a:bodyPr wrap="square" rtlCol="0">
            <a:spAutoFit/>
          </a:bodyPr>
          <a:lstStyle/>
          <a:p>
            <a:r>
              <a:rPr lang="fr-FR" b="1" dirty="0" smtClean="0">
                <a:solidFill>
                  <a:schemeClr val="accent1"/>
                </a:solidFill>
              </a:rPr>
              <a:t>LE PARCOURS AVENIR : </a:t>
            </a:r>
            <a:r>
              <a:rPr lang="fr-FR" b="1" dirty="0" smtClean="0">
                <a:solidFill>
                  <a:srgbClr val="C00000"/>
                </a:solidFill>
              </a:rPr>
              <a:t>L’ORIENTATION</a:t>
            </a:r>
            <a:endParaRPr lang="fr-FR" dirty="0">
              <a:solidFill>
                <a:srgbClr val="C00000"/>
              </a:solidFill>
            </a:endParaRPr>
          </a:p>
        </p:txBody>
      </p:sp>
    </p:spTree>
    <p:extLst>
      <p:ext uri="{BB962C8B-B14F-4D97-AF65-F5344CB8AC3E}">
        <p14:creationId xmlns:p14="http://schemas.microsoft.com/office/powerpoint/2010/main" val="4015464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258679"/>
            <a:ext cx="8596668" cy="535405"/>
          </a:xfrm>
        </p:spPr>
        <p:txBody>
          <a:bodyPr>
            <a:normAutofit/>
          </a:bodyPr>
          <a:lstStyle/>
          <a:p>
            <a:pPr algn="ctr"/>
            <a:r>
              <a:rPr lang="fr-FR" sz="2400" dirty="0" smtClean="0"/>
              <a:t>LA CLASSE DE TROISIÈME</a:t>
            </a:r>
            <a:endParaRPr lang="fr-FR" sz="2400" dirty="0"/>
          </a:p>
        </p:txBody>
      </p:sp>
      <p:sp>
        <p:nvSpPr>
          <p:cNvPr id="3" name="Espace réservé du contenu 2"/>
          <p:cNvSpPr>
            <a:spLocks noGrp="1"/>
          </p:cNvSpPr>
          <p:nvPr>
            <p:ph idx="1"/>
          </p:nvPr>
        </p:nvSpPr>
        <p:spPr>
          <a:xfrm>
            <a:off x="391026" y="1685394"/>
            <a:ext cx="9486900" cy="4799627"/>
          </a:xfrm>
        </p:spPr>
        <p:txBody>
          <a:bodyPr>
            <a:normAutofit/>
          </a:bodyPr>
          <a:lstStyle/>
          <a:p>
            <a:endParaRPr lang="fr-FR" b="1" dirty="0" smtClean="0">
              <a:solidFill>
                <a:schemeClr val="accent5"/>
              </a:solidFill>
            </a:endParaRPr>
          </a:p>
          <a:p>
            <a:pPr marL="0" indent="0">
              <a:buNone/>
            </a:pPr>
            <a:endParaRPr lang="fr-FR" b="1" dirty="0" smtClean="0">
              <a:solidFill>
                <a:schemeClr val="accent5"/>
              </a:solidFill>
            </a:endParaRPr>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
        <p:nvSpPr>
          <p:cNvPr id="8" name="ZoneTexte 7"/>
          <p:cNvSpPr txBox="1"/>
          <p:nvPr/>
        </p:nvSpPr>
        <p:spPr>
          <a:xfrm>
            <a:off x="2560052" y="787371"/>
            <a:ext cx="8145379" cy="369332"/>
          </a:xfrm>
          <a:prstGeom prst="rect">
            <a:avLst/>
          </a:prstGeom>
          <a:noFill/>
        </p:spPr>
        <p:txBody>
          <a:bodyPr wrap="square" rtlCol="0">
            <a:spAutoFit/>
          </a:bodyPr>
          <a:lstStyle/>
          <a:p>
            <a:r>
              <a:rPr lang="fr-FR" b="1" dirty="0" smtClean="0">
                <a:solidFill>
                  <a:schemeClr val="accent1"/>
                </a:solidFill>
              </a:rPr>
              <a:t>LE BREVET D’INITIATION À L’AÉRONAUTIQUE</a:t>
            </a:r>
            <a:endParaRPr lang="fr-FR" dirty="0">
              <a:solidFill>
                <a:srgbClr val="C00000"/>
              </a:solidFill>
            </a:endParaRPr>
          </a:p>
        </p:txBody>
      </p:sp>
      <p:pic>
        <p:nvPicPr>
          <p:cNvPr id="11" name="Image 10"/>
          <p:cNvPicPr>
            <a:picLocks noChangeAspect="1"/>
          </p:cNvPicPr>
          <p:nvPr/>
        </p:nvPicPr>
        <p:blipFill>
          <a:blip r:embed="rId3"/>
          <a:stretch>
            <a:fillRect/>
          </a:stretch>
        </p:blipFill>
        <p:spPr>
          <a:xfrm>
            <a:off x="873041" y="1685394"/>
            <a:ext cx="2674917" cy="2591832"/>
          </a:xfrm>
          <a:prstGeom prst="rect">
            <a:avLst/>
          </a:prstGeom>
        </p:spPr>
      </p:pic>
      <p:pic>
        <p:nvPicPr>
          <p:cNvPr id="12" name="Image 11"/>
          <p:cNvPicPr>
            <a:picLocks noChangeAspect="1"/>
          </p:cNvPicPr>
          <p:nvPr/>
        </p:nvPicPr>
        <p:blipFill>
          <a:blip r:embed="rId4"/>
          <a:stretch>
            <a:fillRect/>
          </a:stretch>
        </p:blipFill>
        <p:spPr>
          <a:xfrm>
            <a:off x="873041" y="4329363"/>
            <a:ext cx="2862073" cy="2155658"/>
          </a:xfrm>
          <a:prstGeom prst="rect">
            <a:avLst/>
          </a:prstGeom>
        </p:spPr>
      </p:pic>
      <p:pic>
        <p:nvPicPr>
          <p:cNvPr id="13" name="Image 12"/>
          <p:cNvPicPr>
            <a:picLocks noChangeAspect="1"/>
          </p:cNvPicPr>
          <p:nvPr/>
        </p:nvPicPr>
        <p:blipFill>
          <a:blip r:embed="rId5"/>
          <a:stretch>
            <a:fillRect/>
          </a:stretch>
        </p:blipFill>
        <p:spPr>
          <a:xfrm>
            <a:off x="3547958" y="1539526"/>
            <a:ext cx="3812993" cy="4728743"/>
          </a:xfrm>
          <a:prstGeom prst="rect">
            <a:avLst/>
          </a:prstGeom>
        </p:spPr>
      </p:pic>
      <p:sp>
        <p:nvSpPr>
          <p:cNvPr id="15" name="Rectangle 4"/>
          <p:cNvSpPr>
            <a:spLocks noChangeArrowheads="1"/>
          </p:cNvSpPr>
          <p:nvPr/>
        </p:nvSpPr>
        <p:spPr bwMode="auto">
          <a:xfrm>
            <a:off x="818148" y="1108030"/>
            <a:ext cx="7766384"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Le Brevet d’Initiation à l’Aéronautique est un examen reconnu par la F.N.A. (Fédération Nationale Aéronautique),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auquel on peut se présenter après avoir participé à une formation théorique et pratique. </a:t>
            </a: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13822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9570" y="677637"/>
            <a:ext cx="8335737" cy="1094014"/>
          </a:xfrm>
        </p:spPr>
        <p:txBody>
          <a:bodyPr>
            <a:noAutofit/>
          </a:bodyPr>
          <a:lstStyle/>
          <a:p>
            <a:r>
              <a:rPr lang="fr-FR" sz="2800" dirty="0" smtClean="0"/>
              <a:t>    QUELQUES RAPPELS SUR LE FONCTIONNEMENT     	DU SERVICE D’INTENDANCE</a:t>
            </a:r>
            <a:endParaRPr lang="fr-FR" sz="2800" dirty="0"/>
          </a:p>
        </p:txBody>
      </p:sp>
      <p:sp>
        <p:nvSpPr>
          <p:cNvPr id="3" name="Espace réservé du contenu 2"/>
          <p:cNvSpPr>
            <a:spLocks noGrp="1"/>
          </p:cNvSpPr>
          <p:nvPr>
            <p:ph idx="1"/>
          </p:nvPr>
        </p:nvSpPr>
        <p:spPr>
          <a:xfrm>
            <a:off x="775306" y="1861457"/>
            <a:ext cx="8596668" cy="4601725"/>
          </a:xfrm>
        </p:spPr>
        <p:txBody>
          <a:bodyPr>
            <a:normAutofit fontScale="92500" lnSpcReduction="10000"/>
          </a:bodyPr>
          <a:lstStyle/>
          <a:p>
            <a:r>
              <a:rPr lang="fr-FR" sz="2000" b="1" i="1" u="sng" dirty="0" smtClean="0">
                <a:solidFill>
                  <a:schemeClr val="tx1"/>
                </a:solidFill>
              </a:rPr>
              <a:t>LES BOURSES</a:t>
            </a:r>
          </a:p>
          <a:p>
            <a:r>
              <a:rPr lang="fr-FR" sz="1700" dirty="0">
                <a:solidFill>
                  <a:schemeClr val="tx1"/>
                </a:solidFill>
              </a:rPr>
              <a:t>Désormais, </a:t>
            </a:r>
            <a:r>
              <a:rPr lang="fr-FR" sz="1700" b="1" dirty="0">
                <a:solidFill>
                  <a:srgbClr val="C00000"/>
                </a:solidFill>
              </a:rPr>
              <a:t>la procédure est dématérialisée.</a:t>
            </a:r>
          </a:p>
          <a:p>
            <a:r>
              <a:rPr lang="fr-FR" sz="1700" dirty="0">
                <a:solidFill>
                  <a:schemeClr val="tx1"/>
                </a:solidFill>
              </a:rPr>
              <a:t>Vous avez la possibilité que le collège étudie votre droit à la bourse.</a:t>
            </a:r>
          </a:p>
          <a:p>
            <a:r>
              <a:rPr lang="fr-FR" sz="1700" dirty="0">
                <a:solidFill>
                  <a:schemeClr val="tx1"/>
                </a:solidFill>
              </a:rPr>
              <a:t>Pour cela, dans </a:t>
            </a:r>
            <a:r>
              <a:rPr lang="fr-FR" sz="1700" dirty="0" smtClean="0">
                <a:solidFill>
                  <a:schemeClr val="tx1"/>
                </a:solidFill>
              </a:rPr>
              <a:t>la fiche </a:t>
            </a:r>
            <a:r>
              <a:rPr lang="fr-FR" sz="1700" smtClean="0">
                <a:solidFill>
                  <a:schemeClr val="tx1"/>
                </a:solidFill>
              </a:rPr>
              <a:t>de renseignement, </a:t>
            </a:r>
            <a:r>
              <a:rPr lang="fr-FR" sz="1700" dirty="0">
                <a:solidFill>
                  <a:schemeClr val="tx1"/>
                </a:solidFill>
              </a:rPr>
              <a:t>vous devez impérativement remplir la </a:t>
            </a:r>
            <a:r>
              <a:rPr lang="fr-FR" sz="1700" dirty="0" smtClean="0">
                <a:solidFill>
                  <a:schemeClr val="tx1"/>
                </a:solidFill>
              </a:rPr>
              <a:t>rubrique « </a:t>
            </a:r>
            <a:r>
              <a:rPr lang="fr-FR" sz="1700" dirty="0">
                <a:solidFill>
                  <a:schemeClr val="tx1"/>
                </a:solidFill>
              </a:rPr>
              <a:t>Etude automatique du droit à bourse » sur le dossier d’inscription en oubliant pas </a:t>
            </a:r>
            <a:r>
              <a:rPr lang="fr-FR" sz="1700" dirty="0" smtClean="0">
                <a:solidFill>
                  <a:schemeClr val="tx1"/>
                </a:solidFill>
              </a:rPr>
              <a:t>de cocher </a:t>
            </a:r>
            <a:r>
              <a:rPr lang="fr-FR" sz="1700" dirty="0">
                <a:solidFill>
                  <a:schemeClr val="tx1"/>
                </a:solidFill>
              </a:rPr>
              <a:t>la case « J’accepte l’étude automatique de mon droit à bourse </a:t>
            </a:r>
            <a:r>
              <a:rPr lang="fr-FR" sz="1700" dirty="0" smtClean="0">
                <a:solidFill>
                  <a:schemeClr val="tx1"/>
                </a:solidFill>
              </a:rPr>
              <a:t>». </a:t>
            </a:r>
            <a:r>
              <a:rPr lang="fr-FR" sz="1700" b="1" dirty="0" smtClean="0">
                <a:solidFill>
                  <a:schemeClr val="tx1"/>
                </a:solidFill>
              </a:rPr>
              <a:t>De </a:t>
            </a:r>
            <a:r>
              <a:rPr lang="fr-FR" sz="1700" b="1" dirty="0">
                <a:solidFill>
                  <a:schemeClr val="tx1"/>
                </a:solidFill>
              </a:rPr>
              <a:t>cette manière, vous n’aurez </a:t>
            </a:r>
            <a:r>
              <a:rPr lang="fr-FR" sz="1700" b="1" dirty="0" smtClean="0">
                <a:solidFill>
                  <a:schemeClr val="tx1"/>
                </a:solidFill>
              </a:rPr>
              <a:t>plus </a:t>
            </a:r>
            <a:r>
              <a:rPr lang="fr-FR" sz="1700" b="1" dirty="0">
                <a:solidFill>
                  <a:schemeClr val="tx1"/>
                </a:solidFill>
              </a:rPr>
              <a:t>besoin de faire la demande </a:t>
            </a:r>
            <a:r>
              <a:rPr lang="fr-FR" sz="1700" b="1" dirty="0" smtClean="0">
                <a:solidFill>
                  <a:schemeClr val="tx1"/>
                </a:solidFill>
              </a:rPr>
              <a:t>de bourse ni au collège </a:t>
            </a:r>
            <a:r>
              <a:rPr lang="fr-FR" sz="1700" b="1" u="sng" dirty="0" smtClean="0">
                <a:solidFill>
                  <a:schemeClr val="tx1"/>
                </a:solidFill>
              </a:rPr>
              <a:t>ni au lycée</a:t>
            </a:r>
            <a:r>
              <a:rPr lang="fr-FR" sz="1700" dirty="0" smtClean="0">
                <a:solidFill>
                  <a:schemeClr val="tx1"/>
                </a:solidFill>
              </a:rPr>
              <a:t>. Vous </a:t>
            </a:r>
            <a:r>
              <a:rPr lang="fr-FR" sz="1700" dirty="0">
                <a:solidFill>
                  <a:schemeClr val="tx1"/>
                </a:solidFill>
              </a:rPr>
              <a:t>obtiendrez la réponse au cours du 1er trimestre de l’année scolaire.</a:t>
            </a:r>
          </a:p>
          <a:p>
            <a:r>
              <a:rPr lang="fr-FR" sz="1700" dirty="0">
                <a:solidFill>
                  <a:schemeClr val="tx1"/>
                </a:solidFill>
              </a:rPr>
              <a:t>Si vous ne souhaitez pas autoriser l’étude automatique de votre droit à bourse, </a:t>
            </a:r>
            <a:r>
              <a:rPr lang="fr-FR" sz="1700" dirty="0" smtClean="0">
                <a:solidFill>
                  <a:schemeClr val="tx1"/>
                </a:solidFill>
              </a:rPr>
              <a:t>vous pouvez faire la demande de bourse </a:t>
            </a:r>
            <a:r>
              <a:rPr lang="fr-FR" sz="1700" b="1" dirty="0" smtClean="0">
                <a:solidFill>
                  <a:srgbClr val="C00000"/>
                </a:solidFill>
              </a:rPr>
              <a:t>par votre compte </a:t>
            </a:r>
            <a:r>
              <a:rPr lang="fr-FR" sz="1700" b="1" dirty="0" err="1" smtClean="0">
                <a:solidFill>
                  <a:srgbClr val="C00000"/>
                </a:solidFill>
              </a:rPr>
              <a:t>educ’onnect</a:t>
            </a:r>
            <a:r>
              <a:rPr lang="fr-FR" sz="1700" dirty="0" smtClean="0">
                <a:solidFill>
                  <a:schemeClr val="tx1"/>
                </a:solidFill>
              </a:rPr>
              <a:t>. Enfin vous pouvez en dernier cas faire une demande papier.</a:t>
            </a:r>
            <a:endParaRPr lang="fr-FR" sz="1700" dirty="0">
              <a:solidFill>
                <a:schemeClr val="tx1"/>
              </a:solidFill>
            </a:endParaRPr>
          </a:p>
          <a:p>
            <a:r>
              <a:rPr lang="fr-FR" sz="1700" dirty="0">
                <a:solidFill>
                  <a:schemeClr val="tx1"/>
                </a:solidFill>
              </a:rPr>
              <a:t>Tout dossier parvenu hors délai sera automatiquement refusé, la date limite </a:t>
            </a:r>
            <a:r>
              <a:rPr lang="fr-FR" sz="1700" dirty="0" smtClean="0">
                <a:solidFill>
                  <a:schemeClr val="tx1"/>
                </a:solidFill>
              </a:rPr>
              <a:t>étant fixée à </a:t>
            </a:r>
            <a:r>
              <a:rPr lang="fr-FR" sz="1700" dirty="0">
                <a:solidFill>
                  <a:schemeClr val="tx1"/>
                </a:solidFill>
              </a:rPr>
              <a:t>la veille des vacances </a:t>
            </a:r>
            <a:r>
              <a:rPr lang="fr-FR" sz="1700" dirty="0" smtClean="0">
                <a:solidFill>
                  <a:schemeClr val="tx1"/>
                </a:solidFill>
              </a:rPr>
              <a:t>d’automne.</a:t>
            </a:r>
            <a:endParaRPr lang="fr-FR" sz="1700" dirty="0">
              <a:solidFill>
                <a:schemeClr val="tx1"/>
              </a:solidFill>
            </a:endParaRPr>
          </a:p>
          <a:p>
            <a:r>
              <a:rPr lang="fr-FR" sz="1700" b="1" dirty="0">
                <a:solidFill>
                  <a:srgbClr val="C00000"/>
                </a:solidFill>
              </a:rPr>
              <a:t>Attention de ne pas confondre </a:t>
            </a:r>
            <a:r>
              <a:rPr lang="fr-FR" sz="1700" b="1" dirty="0" smtClean="0">
                <a:solidFill>
                  <a:srgbClr val="C00000"/>
                </a:solidFill>
              </a:rPr>
              <a:t>Tarification solidaire et </a:t>
            </a:r>
            <a:r>
              <a:rPr lang="fr-FR" sz="1700" b="1" dirty="0">
                <a:solidFill>
                  <a:srgbClr val="C00000"/>
                </a:solidFill>
              </a:rPr>
              <a:t>bourse nationale</a:t>
            </a:r>
            <a:r>
              <a:rPr lang="fr-FR" sz="1700" dirty="0">
                <a:solidFill>
                  <a:schemeClr val="tx1"/>
                </a:solidFill>
              </a:rPr>
              <a:t>.</a:t>
            </a:r>
          </a:p>
          <a:p>
            <a:r>
              <a:rPr lang="fr-FR" sz="1700" dirty="0">
                <a:solidFill>
                  <a:schemeClr val="tx1"/>
                </a:solidFill>
              </a:rPr>
              <a:t>Il faut que vous fassiez deux demandes car il s’agit de deux aides différentes.</a:t>
            </a:r>
          </a:p>
          <a:p>
            <a:endParaRPr lang="fr-FR" sz="1300" dirty="0">
              <a:solidFill>
                <a:schemeClr val="tx1"/>
              </a:solidFill>
            </a:endParaRPr>
          </a:p>
          <a:p>
            <a:endParaRPr lang="fr-FR" b="1" dirty="0" smtClean="0">
              <a:solidFill>
                <a:schemeClr val="accent1"/>
              </a:solidFill>
            </a:endParaRPr>
          </a:p>
        </p:txBody>
      </p:sp>
      <p:pic>
        <p:nvPicPr>
          <p:cNvPr id="4" name="Image 3"/>
          <p:cNvPicPr>
            <a:picLocks noChangeAspect="1"/>
          </p:cNvPicPr>
          <p:nvPr/>
        </p:nvPicPr>
        <p:blipFill>
          <a:blip r:embed="rId2"/>
          <a:stretch>
            <a:fillRect/>
          </a:stretch>
        </p:blipFill>
        <p:spPr>
          <a:xfrm>
            <a:off x="180173" y="146589"/>
            <a:ext cx="1756160" cy="827560"/>
          </a:xfrm>
          <a:prstGeom prst="rect">
            <a:avLst/>
          </a:prstGeom>
        </p:spPr>
      </p:pic>
    </p:spTree>
    <p:extLst>
      <p:ext uri="{BB962C8B-B14F-4D97-AF65-F5344CB8AC3E}">
        <p14:creationId xmlns:p14="http://schemas.microsoft.com/office/powerpoint/2010/main" val="10441165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9570" y="677637"/>
            <a:ext cx="8335737" cy="1094014"/>
          </a:xfrm>
        </p:spPr>
        <p:txBody>
          <a:bodyPr>
            <a:noAutofit/>
          </a:bodyPr>
          <a:lstStyle/>
          <a:p>
            <a:r>
              <a:rPr lang="fr-FR" sz="2800" dirty="0" smtClean="0"/>
              <a:t>    QUELQUES </a:t>
            </a:r>
            <a:r>
              <a:rPr lang="fr-FR" sz="2800" dirty="0"/>
              <a:t>RAPPELS SUR </a:t>
            </a:r>
            <a:r>
              <a:rPr lang="fr-FR" sz="2800" dirty="0" smtClean="0"/>
              <a:t>LE FONCTIONNEMENT     </a:t>
            </a:r>
            <a:r>
              <a:rPr lang="fr-FR" sz="2800" dirty="0"/>
              <a:t>	DU SERVICE D’INTENDANCE</a:t>
            </a:r>
          </a:p>
        </p:txBody>
      </p:sp>
      <p:sp>
        <p:nvSpPr>
          <p:cNvPr id="3" name="Espace réservé du contenu 2"/>
          <p:cNvSpPr>
            <a:spLocks noGrp="1"/>
          </p:cNvSpPr>
          <p:nvPr>
            <p:ph idx="1"/>
          </p:nvPr>
        </p:nvSpPr>
        <p:spPr>
          <a:xfrm>
            <a:off x="775306" y="1861457"/>
            <a:ext cx="8596668" cy="4792436"/>
          </a:xfrm>
        </p:spPr>
        <p:txBody>
          <a:bodyPr>
            <a:normAutofit fontScale="92500" lnSpcReduction="10000"/>
          </a:bodyPr>
          <a:lstStyle/>
          <a:p>
            <a:pPr marL="0" indent="0">
              <a:buNone/>
            </a:pPr>
            <a:r>
              <a:rPr lang="fr-FR" sz="2000" b="1" u="sng" dirty="0" smtClean="0">
                <a:solidFill>
                  <a:schemeClr val="tx1"/>
                </a:solidFill>
              </a:rPr>
              <a:t>LE FONDS SOCIAL</a:t>
            </a:r>
          </a:p>
          <a:p>
            <a:r>
              <a:rPr lang="fr-FR" sz="2200" dirty="0">
                <a:solidFill>
                  <a:schemeClr val="tx1"/>
                </a:solidFill>
              </a:rPr>
              <a:t>L’attribution d’une aide exceptionnelle peut être </a:t>
            </a:r>
            <a:r>
              <a:rPr lang="fr-FR" sz="2200" dirty="0" smtClean="0">
                <a:solidFill>
                  <a:schemeClr val="tx1"/>
                </a:solidFill>
              </a:rPr>
              <a:t>accordée aux </a:t>
            </a:r>
            <a:r>
              <a:rPr lang="fr-FR" sz="2200" dirty="0">
                <a:solidFill>
                  <a:schemeClr val="tx1"/>
                </a:solidFill>
              </a:rPr>
              <a:t>familles en difficulté </a:t>
            </a:r>
            <a:r>
              <a:rPr lang="fr-FR" sz="2200" b="1" dirty="0">
                <a:solidFill>
                  <a:schemeClr val="tx1"/>
                </a:solidFill>
              </a:rPr>
              <a:t>sur demande </a:t>
            </a:r>
            <a:r>
              <a:rPr lang="fr-FR" sz="2200" dirty="0">
                <a:solidFill>
                  <a:schemeClr val="tx1"/>
                </a:solidFill>
              </a:rPr>
              <a:t>du responsable financier de </a:t>
            </a:r>
            <a:r>
              <a:rPr lang="fr-FR" sz="2200" dirty="0" smtClean="0">
                <a:solidFill>
                  <a:schemeClr val="tx1"/>
                </a:solidFill>
              </a:rPr>
              <a:t>l’élève </a:t>
            </a:r>
            <a:r>
              <a:rPr lang="fr-FR" sz="2200" b="1" dirty="0" smtClean="0">
                <a:solidFill>
                  <a:schemeClr val="tx1"/>
                </a:solidFill>
              </a:rPr>
              <a:t>auprès </a:t>
            </a:r>
            <a:r>
              <a:rPr lang="fr-FR" sz="2200" b="1" dirty="0">
                <a:solidFill>
                  <a:schemeClr val="tx1"/>
                </a:solidFill>
              </a:rPr>
              <a:t>du service </a:t>
            </a:r>
            <a:r>
              <a:rPr lang="fr-FR" sz="2200" b="1" dirty="0" smtClean="0">
                <a:solidFill>
                  <a:schemeClr val="tx1"/>
                </a:solidFill>
              </a:rPr>
              <a:t>intendance</a:t>
            </a:r>
            <a:r>
              <a:rPr lang="fr-FR" sz="2200" dirty="0" smtClean="0">
                <a:solidFill>
                  <a:schemeClr val="tx1"/>
                </a:solidFill>
              </a:rPr>
              <a:t>. Cette aide peut être faite pour aider à financer la restauration scolaire mais également la fourniture de matériel scolaire.</a:t>
            </a:r>
          </a:p>
          <a:p>
            <a:endParaRPr lang="fr-FR" sz="2200" dirty="0">
              <a:solidFill>
                <a:schemeClr val="tx1"/>
              </a:solidFill>
            </a:endParaRPr>
          </a:p>
          <a:p>
            <a:pPr marL="0" indent="0">
              <a:buNone/>
            </a:pPr>
            <a:r>
              <a:rPr lang="fr-FR" sz="3600" b="1" dirty="0">
                <a:solidFill>
                  <a:schemeClr val="tx1"/>
                </a:solidFill>
              </a:rPr>
              <a:t>Le respect des personnels </a:t>
            </a:r>
          </a:p>
          <a:p>
            <a:pPr>
              <a:spcBef>
                <a:spcPts val="600"/>
              </a:spcBef>
            </a:pPr>
            <a:r>
              <a:rPr lang="fr-FR" sz="2400" b="1" i="1" dirty="0">
                <a:solidFill>
                  <a:srgbClr val="C00000"/>
                </a:solidFill>
              </a:rPr>
              <a:t>Les agents et tout le personnel du collège (professeurs, vie scolaire, administratifs…) doivent être respectés.</a:t>
            </a:r>
          </a:p>
          <a:p>
            <a:pPr>
              <a:spcBef>
                <a:spcPts val="600"/>
              </a:spcBef>
            </a:pPr>
            <a:r>
              <a:rPr lang="fr-FR" sz="2400" b="1" i="1" dirty="0">
                <a:solidFill>
                  <a:srgbClr val="C00000"/>
                </a:solidFill>
              </a:rPr>
              <a:t>La politesse : bonjour – s’il vous plait – merci – au revoir est le minimum attendu auprès des agents et pour l’instant ce n’est pas le cas</a:t>
            </a:r>
          </a:p>
          <a:p>
            <a:endParaRPr lang="fr-FR" sz="2200" dirty="0">
              <a:solidFill>
                <a:schemeClr val="tx1"/>
              </a:solidFill>
            </a:endParaRPr>
          </a:p>
          <a:p>
            <a:endParaRPr lang="fr-FR" sz="200" dirty="0">
              <a:solidFill>
                <a:schemeClr val="tx1"/>
              </a:solidFill>
            </a:endParaRPr>
          </a:p>
        </p:txBody>
      </p:sp>
      <p:pic>
        <p:nvPicPr>
          <p:cNvPr id="4" name="Image 3"/>
          <p:cNvPicPr>
            <a:picLocks noChangeAspect="1"/>
          </p:cNvPicPr>
          <p:nvPr/>
        </p:nvPicPr>
        <p:blipFill>
          <a:blip r:embed="rId2"/>
          <a:stretch>
            <a:fillRect/>
          </a:stretch>
        </p:blipFill>
        <p:spPr>
          <a:xfrm>
            <a:off x="180173" y="146589"/>
            <a:ext cx="1756160" cy="827560"/>
          </a:xfrm>
          <a:prstGeom prst="rect">
            <a:avLst/>
          </a:prstGeom>
        </p:spPr>
      </p:pic>
    </p:spTree>
    <p:extLst>
      <p:ext uri="{BB962C8B-B14F-4D97-AF65-F5344CB8AC3E}">
        <p14:creationId xmlns:p14="http://schemas.microsoft.com/office/powerpoint/2010/main" val="2507239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69570" y="677637"/>
            <a:ext cx="8335737" cy="1094014"/>
          </a:xfrm>
        </p:spPr>
        <p:txBody>
          <a:bodyPr>
            <a:noAutofit/>
          </a:bodyPr>
          <a:lstStyle/>
          <a:p>
            <a:r>
              <a:rPr lang="fr-FR" sz="2800" dirty="0" smtClean="0"/>
              <a:t>    QUELQUES </a:t>
            </a:r>
            <a:r>
              <a:rPr lang="fr-FR" sz="2800" dirty="0"/>
              <a:t>RAPPELS SUR </a:t>
            </a:r>
            <a:r>
              <a:rPr lang="fr-FR" sz="2800" dirty="0" smtClean="0"/>
              <a:t>LE FONCTIONNEMENT     </a:t>
            </a:r>
            <a:r>
              <a:rPr lang="fr-FR" sz="2800" dirty="0"/>
              <a:t>	</a:t>
            </a:r>
            <a:r>
              <a:rPr lang="fr-FR" sz="2800" dirty="0" smtClean="0"/>
              <a:t>LA SÉCURITÉ</a:t>
            </a:r>
            <a:endParaRPr lang="fr-FR" sz="2800" dirty="0"/>
          </a:p>
        </p:txBody>
      </p:sp>
      <p:sp>
        <p:nvSpPr>
          <p:cNvPr id="3" name="Espace réservé du contenu 2"/>
          <p:cNvSpPr>
            <a:spLocks noGrp="1"/>
          </p:cNvSpPr>
          <p:nvPr>
            <p:ph idx="1"/>
          </p:nvPr>
        </p:nvSpPr>
        <p:spPr>
          <a:xfrm>
            <a:off x="775305" y="1861457"/>
            <a:ext cx="8956523" cy="4601725"/>
          </a:xfrm>
        </p:spPr>
        <p:txBody>
          <a:bodyPr>
            <a:normAutofit/>
          </a:bodyPr>
          <a:lstStyle/>
          <a:p>
            <a:r>
              <a:rPr lang="fr-FR" sz="2000" b="1" dirty="0" smtClean="0">
                <a:solidFill>
                  <a:schemeClr val="tx1"/>
                </a:solidFill>
              </a:rPr>
              <a:t>Le respect des consignes de sécurité</a:t>
            </a:r>
          </a:p>
          <a:p>
            <a:pPr marL="0" indent="0">
              <a:buNone/>
            </a:pPr>
            <a:r>
              <a:rPr lang="fr-FR" sz="1400" b="1" dirty="0" smtClean="0">
                <a:solidFill>
                  <a:srgbClr val="C00000"/>
                </a:solidFill>
              </a:rPr>
              <a:t>L’Etat est toujours en vigilance urgence attentat. (plan Vigipirate). Dans ce cadre courant septembre la brigade de gendarmerie fera une intervention aux abords du collège avec un contrôle du contenu des sacs et cartables.</a:t>
            </a:r>
          </a:p>
          <a:p>
            <a:pPr marL="0" indent="0">
              <a:buNone/>
            </a:pPr>
            <a:r>
              <a:rPr lang="fr-FR" sz="1400" dirty="0">
                <a:solidFill>
                  <a:schemeClr val="tx1"/>
                </a:solidFill>
              </a:rPr>
              <a:t> </a:t>
            </a:r>
            <a:r>
              <a:rPr lang="fr-FR" sz="1400" dirty="0" smtClean="0">
                <a:solidFill>
                  <a:schemeClr val="tx1"/>
                </a:solidFill>
              </a:rPr>
              <a:t>Les </a:t>
            </a:r>
            <a:r>
              <a:rPr lang="fr-FR" sz="1400" b="1" dirty="0" smtClean="0">
                <a:solidFill>
                  <a:schemeClr val="tx1"/>
                </a:solidFill>
              </a:rPr>
              <a:t>entrées avant 8h30 </a:t>
            </a:r>
            <a:r>
              <a:rPr lang="fr-FR" sz="1400" dirty="0" smtClean="0">
                <a:solidFill>
                  <a:schemeClr val="tx1"/>
                </a:solidFill>
              </a:rPr>
              <a:t>se font au </a:t>
            </a:r>
            <a:r>
              <a:rPr lang="fr-FR" sz="1400" b="1" dirty="0" smtClean="0">
                <a:solidFill>
                  <a:schemeClr val="tx1"/>
                </a:solidFill>
              </a:rPr>
              <a:t>niveau du portail des bus </a:t>
            </a:r>
            <a:r>
              <a:rPr lang="fr-FR" sz="1400" dirty="0" smtClean="0">
                <a:solidFill>
                  <a:schemeClr val="tx1"/>
                </a:solidFill>
              </a:rPr>
              <a:t>munis de leur carnet de correspondance, </a:t>
            </a:r>
          </a:p>
          <a:p>
            <a:pPr marL="0" indent="0">
              <a:buNone/>
            </a:pPr>
            <a:r>
              <a:rPr lang="fr-FR" sz="1400" dirty="0">
                <a:solidFill>
                  <a:schemeClr val="tx1"/>
                </a:solidFill>
              </a:rPr>
              <a:t> </a:t>
            </a:r>
            <a:r>
              <a:rPr lang="fr-FR" sz="1400" dirty="0" smtClean="0">
                <a:solidFill>
                  <a:schemeClr val="tx1"/>
                </a:solidFill>
              </a:rPr>
              <a:t>Les </a:t>
            </a:r>
            <a:r>
              <a:rPr lang="fr-FR" sz="1400" b="1" dirty="0" smtClean="0">
                <a:solidFill>
                  <a:schemeClr val="tx1"/>
                </a:solidFill>
              </a:rPr>
              <a:t>sorties de 17h </a:t>
            </a:r>
            <a:r>
              <a:rPr lang="fr-FR" sz="1400" dirty="0" smtClean="0">
                <a:solidFill>
                  <a:schemeClr val="tx1"/>
                </a:solidFill>
              </a:rPr>
              <a:t>se font par le même portail. </a:t>
            </a:r>
          </a:p>
          <a:p>
            <a:pPr marL="0" indent="0">
              <a:buNone/>
            </a:pPr>
            <a:r>
              <a:rPr lang="fr-FR" sz="1400" dirty="0">
                <a:solidFill>
                  <a:schemeClr val="tx1"/>
                </a:solidFill>
              </a:rPr>
              <a:t> </a:t>
            </a:r>
            <a:r>
              <a:rPr lang="fr-FR" sz="1400" b="1" dirty="0" smtClean="0">
                <a:solidFill>
                  <a:schemeClr val="tx1"/>
                </a:solidFill>
              </a:rPr>
              <a:t>Le reste de la journée, les entrées/sorties se font à l’entrée principale du collège</a:t>
            </a:r>
            <a:r>
              <a:rPr lang="fr-FR" sz="1400" dirty="0" smtClean="0">
                <a:solidFill>
                  <a:schemeClr val="tx1"/>
                </a:solidFill>
              </a:rPr>
              <a:t>. Merci d’utiliser le visiophone en appelant en priorité le secrétariat, bien regarder la caméra et décliner son identité (correspondance à la main c’est mieux). Les parents attendront devant la porte que leur enfant soit appelé sauf lorsqu’ils doivent compléter une attestation de sortie.</a:t>
            </a:r>
          </a:p>
          <a:p>
            <a:pPr marL="0" indent="0">
              <a:buNone/>
            </a:pPr>
            <a:r>
              <a:rPr lang="fr-FR" sz="1400" dirty="0" smtClean="0">
                <a:solidFill>
                  <a:srgbClr val="C00000"/>
                </a:solidFill>
              </a:rPr>
              <a:t>		Des exercices incendie auront lieu d’ici la fin du mois en externat et en internat</a:t>
            </a:r>
          </a:p>
          <a:p>
            <a:pPr marL="0" indent="0">
              <a:buNone/>
            </a:pPr>
            <a:r>
              <a:rPr lang="fr-FR" sz="1400" dirty="0" smtClean="0">
                <a:solidFill>
                  <a:srgbClr val="C00000"/>
                </a:solidFill>
              </a:rPr>
              <a:t>		Des exercices intrusion et risques majeurs seront faits d’ici la fin du trimestre.</a:t>
            </a:r>
            <a:endParaRPr lang="fr-FR" sz="1400" dirty="0">
              <a:solidFill>
                <a:srgbClr val="C00000"/>
              </a:solidFill>
            </a:endParaRPr>
          </a:p>
          <a:p>
            <a:endParaRPr lang="fr-FR" b="1" dirty="0" smtClean="0">
              <a:solidFill>
                <a:srgbClr val="C00000"/>
              </a:solidFill>
            </a:endParaRPr>
          </a:p>
        </p:txBody>
      </p:sp>
      <p:pic>
        <p:nvPicPr>
          <p:cNvPr id="4" name="Image 3"/>
          <p:cNvPicPr>
            <a:picLocks noChangeAspect="1"/>
          </p:cNvPicPr>
          <p:nvPr/>
        </p:nvPicPr>
        <p:blipFill>
          <a:blip r:embed="rId2"/>
          <a:stretch>
            <a:fillRect/>
          </a:stretch>
        </p:blipFill>
        <p:spPr>
          <a:xfrm>
            <a:off x="180173" y="146589"/>
            <a:ext cx="1756160" cy="827560"/>
          </a:xfrm>
          <a:prstGeom prst="rect">
            <a:avLst/>
          </a:prstGeom>
        </p:spPr>
      </p:pic>
    </p:spTree>
    <p:extLst>
      <p:ext uri="{BB962C8B-B14F-4D97-AF65-F5344CB8AC3E}">
        <p14:creationId xmlns:p14="http://schemas.microsoft.com/office/powerpoint/2010/main" val="4195393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45153" y="494506"/>
            <a:ext cx="8596668" cy="726700"/>
          </a:xfrm>
        </p:spPr>
        <p:txBody>
          <a:bodyPr>
            <a:normAutofit fontScale="90000"/>
          </a:bodyPr>
          <a:lstStyle/>
          <a:p>
            <a:r>
              <a:rPr lang="fr-FR" dirty="0" smtClean="0"/>
              <a:t>             </a:t>
            </a:r>
            <a:r>
              <a:rPr lang="fr-FR" sz="3100" dirty="0" smtClean="0"/>
              <a:t>LE FONCTIONNEMENT PÉDAGOGIQUE</a:t>
            </a:r>
            <a:br>
              <a:rPr lang="fr-FR" sz="3100" dirty="0" smtClean="0"/>
            </a:br>
            <a:r>
              <a:rPr lang="fr-FR" dirty="0" smtClean="0"/>
              <a:t/>
            </a:r>
            <a:br>
              <a:rPr lang="fr-FR" dirty="0" smtClean="0"/>
            </a:br>
            <a:endParaRPr lang="fr-FR"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
        <p:nvSpPr>
          <p:cNvPr id="6" name="Rectangle 2"/>
          <p:cNvSpPr>
            <a:spLocks noGrp="1" noChangeArrowheads="1"/>
          </p:cNvSpPr>
          <p:nvPr>
            <p:ph idx="1"/>
          </p:nvPr>
        </p:nvSpPr>
        <p:spPr bwMode="auto">
          <a:xfrm>
            <a:off x="466725" y="1135297"/>
            <a:ext cx="9153525" cy="5109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i="0" u="none" strike="noStrike" cap="none" normalizeH="0" baseline="0" dirty="0" smtClean="0">
              <a:ln>
                <a:noFill/>
              </a:ln>
              <a:solidFill>
                <a:schemeClr val="tx1"/>
              </a:solidFill>
              <a:effectLst/>
              <a:latin typeface="Arial" panose="020B0604020202020204" pitchFamily="34" charset="0"/>
            </a:endParaRPr>
          </a:p>
          <a:p>
            <a:pPr marL="0" lvl="0" indent="0" algn="just" defTabSz="914400" eaLnBrk="0" fontAlgn="base" hangingPunct="0">
              <a:spcBef>
                <a:spcPct val="0"/>
              </a:spcBef>
              <a:spcAft>
                <a:spcPct val="0"/>
              </a:spcAft>
              <a:buClrTx/>
              <a:buSzTx/>
              <a:buNone/>
            </a:pPr>
            <a:r>
              <a:rPr lang="fr-FR" sz="2000" b="1" dirty="0" smtClean="0"/>
              <a:t> CLASSES DE 5</a:t>
            </a:r>
            <a:r>
              <a:rPr lang="fr-FR" sz="2000" b="1" baseline="30000" dirty="0" smtClean="0"/>
              <a:t>ème</a:t>
            </a:r>
            <a:r>
              <a:rPr lang="fr-FR" sz="2000" b="1" dirty="0" smtClean="0"/>
              <a:t>, 4</a:t>
            </a:r>
            <a:r>
              <a:rPr lang="fr-FR" sz="2000" b="1" baseline="30000" dirty="0" smtClean="0"/>
              <a:t>ème</a:t>
            </a:r>
            <a:r>
              <a:rPr lang="fr-FR" sz="2000" b="1" dirty="0" smtClean="0"/>
              <a:t> et 3</a:t>
            </a:r>
            <a:r>
              <a:rPr lang="fr-FR" sz="2000" b="1" baseline="30000" dirty="0" smtClean="0"/>
              <a:t>ème</a:t>
            </a:r>
            <a:r>
              <a:rPr lang="fr-FR" sz="2000" b="1" dirty="0" smtClean="0"/>
              <a:t> les collégiens sont </a:t>
            </a:r>
            <a:r>
              <a:rPr lang="fr-FR" sz="2000" b="1" dirty="0" smtClean="0">
                <a:solidFill>
                  <a:schemeClr val="accent5"/>
                </a:solidFill>
              </a:rPr>
              <a:t>en </a:t>
            </a:r>
            <a:r>
              <a:rPr lang="fr-FR" sz="2000" b="1" dirty="0">
                <a:solidFill>
                  <a:schemeClr val="accent5"/>
                </a:solidFill>
              </a:rPr>
              <a:t>cycle 4, cycle des approfondissements, </a:t>
            </a:r>
            <a:endParaRPr lang="fr-FR" sz="2000" b="1" dirty="0" smtClean="0">
              <a:solidFill>
                <a:schemeClr val="accent5"/>
              </a:solidFill>
            </a:endParaRPr>
          </a:p>
          <a:p>
            <a:pPr marL="0" lvl="0" indent="0" algn="just" defTabSz="914400" eaLnBrk="0" fontAlgn="base" hangingPunct="0">
              <a:spcBef>
                <a:spcPct val="0"/>
              </a:spcBef>
              <a:spcAft>
                <a:spcPct val="0"/>
              </a:spcAft>
              <a:buClrTx/>
              <a:buSzTx/>
              <a:buNone/>
            </a:pPr>
            <a:endParaRPr lang="fr-FR" sz="2000" b="1" dirty="0" smtClean="0">
              <a:solidFill>
                <a:schemeClr val="accent5"/>
              </a:solidFill>
            </a:endParaRPr>
          </a:p>
          <a:p>
            <a:pPr marL="0" lvl="0" indent="0" algn="just" defTabSz="914400" eaLnBrk="0" fontAlgn="base" hangingPunct="0">
              <a:spcBef>
                <a:spcPct val="0"/>
              </a:spcBef>
              <a:spcAft>
                <a:spcPct val="0"/>
              </a:spcAft>
              <a:buClrTx/>
              <a:buSzTx/>
              <a:buNone/>
            </a:pPr>
            <a:r>
              <a:rPr lang="fr-FR" sz="2000" dirty="0" smtClean="0"/>
              <a:t>Ce cycle </a:t>
            </a:r>
            <a:r>
              <a:rPr lang="fr-FR" sz="2000" dirty="0"/>
              <a:t>permet aux élèves de développer leurs connaissances et compétences dans différents champs disciplinaires. Chaque élève prépare progressivement, y compris dans le cadre des différents parcours éducatifs (</a:t>
            </a:r>
            <a:r>
              <a:rPr lang="fr-FR" sz="2000" dirty="0">
                <a:solidFill>
                  <a:schemeClr val="accent1"/>
                </a:solidFill>
                <a:hlinkClick r:id="rId3" tooltip="Le parcours Avenir"/>
              </a:rPr>
              <a:t>Avenir</a:t>
            </a:r>
            <a:r>
              <a:rPr lang="fr-FR" sz="2000" dirty="0">
                <a:solidFill>
                  <a:schemeClr val="accent1"/>
                </a:solidFill>
              </a:rPr>
              <a:t>, </a:t>
            </a:r>
            <a:r>
              <a:rPr lang="fr-FR" sz="2000" dirty="0">
                <a:solidFill>
                  <a:schemeClr val="accent1"/>
                </a:solidFill>
                <a:hlinkClick r:id="rId4" tooltip="Le parcours citoyen"/>
              </a:rPr>
              <a:t>citoyen</a:t>
            </a:r>
            <a:r>
              <a:rPr lang="fr-FR" sz="2000" dirty="0">
                <a:solidFill>
                  <a:schemeClr val="accent1"/>
                </a:solidFill>
              </a:rPr>
              <a:t>, </a:t>
            </a:r>
            <a:r>
              <a:rPr lang="fr-FR" sz="2000" u="sng" dirty="0">
                <a:solidFill>
                  <a:schemeClr val="accent1"/>
                </a:solidFill>
              </a:rPr>
              <a:t>éducation artistique et culturelle</a:t>
            </a:r>
            <a:r>
              <a:rPr lang="fr-FR" sz="2000" dirty="0">
                <a:solidFill>
                  <a:schemeClr val="accent1"/>
                </a:solidFill>
              </a:rPr>
              <a:t>, </a:t>
            </a:r>
            <a:r>
              <a:rPr lang="fr-FR" sz="2000" u="sng" dirty="0">
                <a:solidFill>
                  <a:schemeClr val="accent1"/>
                </a:solidFill>
              </a:rPr>
              <a:t>santé</a:t>
            </a:r>
            <a:r>
              <a:rPr lang="fr-FR" sz="2000" dirty="0"/>
              <a:t>), sa poursuite d’étude pour une intégration à venir dans le monde économique et professionnel. </a:t>
            </a:r>
            <a:endParaRPr lang="fr-FR" sz="2000" dirty="0" smtClean="0"/>
          </a:p>
          <a:p>
            <a:pPr marL="0" lvl="0" indent="0" algn="just" defTabSz="914400" eaLnBrk="0" fontAlgn="base" hangingPunct="0">
              <a:spcBef>
                <a:spcPct val="0"/>
              </a:spcBef>
              <a:spcAft>
                <a:spcPct val="0"/>
              </a:spcAft>
              <a:buClrTx/>
              <a:buSzTx/>
              <a:buNone/>
            </a:pPr>
            <a:endParaRPr lang="fr-FR" sz="2000" dirty="0"/>
          </a:p>
          <a:p>
            <a:pPr marL="0" lvl="0" indent="0" algn="just" defTabSz="914400" eaLnBrk="0" fontAlgn="base" hangingPunct="0">
              <a:spcBef>
                <a:spcPct val="0"/>
              </a:spcBef>
              <a:spcAft>
                <a:spcPct val="0"/>
              </a:spcAft>
              <a:buClrTx/>
              <a:buSzTx/>
              <a:buNone/>
            </a:pPr>
            <a:r>
              <a:rPr lang="fr-FR" sz="2000" dirty="0" smtClean="0"/>
              <a:t>L’année </a:t>
            </a:r>
            <a:r>
              <a:rPr lang="fr-FR" sz="2000" dirty="0"/>
              <a:t>de troisième est l’occasion pour les élèves de participer à une séquence d’observation du milieu professionnel</a:t>
            </a:r>
            <a:r>
              <a:rPr lang="fr-FR" sz="2000" dirty="0" smtClean="0"/>
              <a:t>.</a:t>
            </a:r>
            <a:r>
              <a:rPr lang="fr-FR" altLang="fr-FR" sz="2000" dirty="0" smtClean="0">
                <a:solidFill>
                  <a:srgbClr val="C00000"/>
                </a:solidFill>
                <a:latin typeface="Arial"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r>
              <a:rPr lang="fr-FR" altLang="fr-FR" sz="2000" b="1" dirty="0" smtClean="0">
                <a:solidFill>
                  <a:srgbClr val="92D050"/>
                </a:solidFill>
                <a:latin typeface="Arial" panose="020B0604020202020204" pitchFamily="34" charset="0"/>
              </a:rPr>
              <a:t>.</a:t>
            </a:r>
            <a:endParaRPr lang="fr-FR" altLang="fr-FR" sz="2000" b="1" dirty="0">
              <a:solidFill>
                <a:srgbClr val="92D050"/>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b="0" i="0" u="none" strike="noStrike" cap="none" normalizeH="0" baseline="0" dirty="0" smtClean="0">
                <a:ln>
                  <a:noFill/>
                </a:ln>
                <a:solidFill>
                  <a:schemeClr val="tx1"/>
                </a:solidFill>
                <a:effectLst/>
                <a:latin typeface="Arial" panose="020B0604020202020204" pitchFamily="34" charset="0"/>
              </a:rPr>
              <a:t/>
            </a:r>
            <a:br>
              <a:rPr kumimoji="0" lang="fr-FR" altLang="fr-FR" b="0" i="0" u="none" strike="noStrike" cap="none" normalizeH="0" baseline="0" dirty="0" smtClean="0">
                <a:ln>
                  <a:noFill/>
                </a:ln>
                <a:solidFill>
                  <a:schemeClr val="tx1"/>
                </a:solidFill>
                <a:effectLst/>
                <a:latin typeface="Arial" panose="020B0604020202020204" pitchFamily="34" charset="0"/>
              </a:rPr>
            </a:br>
            <a:endParaRPr kumimoji="0" lang="fr-FR" altLang="fr-FR"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35291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685" y="536309"/>
            <a:ext cx="8596668" cy="546533"/>
          </a:xfrm>
        </p:spPr>
        <p:txBody>
          <a:bodyPr>
            <a:normAutofit fontScale="90000"/>
          </a:bodyPr>
          <a:lstStyle/>
          <a:p>
            <a:pPr algn="ctr"/>
            <a:r>
              <a:rPr lang="fr-FR" sz="2700" dirty="0" smtClean="0"/>
              <a:t>            FONCTIONNEMENT </a:t>
            </a:r>
            <a:r>
              <a:rPr lang="fr-FR" sz="2700" dirty="0"/>
              <a:t>PÉDAGOGIQUE </a:t>
            </a:r>
            <a:r>
              <a:rPr lang="fr-FR" sz="2700" dirty="0" smtClean="0"/>
              <a:t>:LES HORAIRES </a:t>
            </a:r>
            <a:endParaRPr lang="fr-FR" sz="2700"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pic>
        <p:nvPicPr>
          <p:cNvPr id="6" name="Espace réservé du contenu 5"/>
          <p:cNvPicPr>
            <a:picLocks noGrp="1" noChangeAspect="1"/>
          </p:cNvPicPr>
          <p:nvPr>
            <p:ph idx="1"/>
          </p:nvPr>
        </p:nvPicPr>
        <p:blipFill>
          <a:blip r:embed="rId3"/>
          <a:stretch>
            <a:fillRect/>
          </a:stretch>
        </p:blipFill>
        <p:spPr>
          <a:xfrm>
            <a:off x="1503947" y="981148"/>
            <a:ext cx="7218948" cy="5203084"/>
          </a:xfrm>
          <a:prstGeom prst="rect">
            <a:avLst/>
          </a:prstGeom>
        </p:spPr>
      </p:pic>
    </p:spTree>
    <p:extLst>
      <p:ext uri="{BB962C8B-B14F-4D97-AF65-F5344CB8AC3E}">
        <p14:creationId xmlns:p14="http://schemas.microsoft.com/office/powerpoint/2010/main" val="2673010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685" y="536309"/>
            <a:ext cx="8596668" cy="546533"/>
          </a:xfrm>
        </p:spPr>
        <p:txBody>
          <a:bodyPr>
            <a:normAutofit fontScale="90000"/>
          </a:bodyPr>
          <a:lstStyle/>
          <a:p>
            <a:pPr algn="ctr"/>
            <a:r>
              <a:rPr lang="fr-FR" sz="2700" dirty="0" smtClean="0"/>
              <a:t>            FONCTIONNEMENT </a:t>
            </a:r>
            <a:r>
              <a:rPr lang="fr-FR" sz="2700" dirty="0"/>
              <a:t>PÉDAGOGIQUE </a:t>
            </a:r>
            <a:r>
              <a:rPr lang="fr-FR" sz="2700" dirty="0" smtClean="0"/>
              <a:t>:LES ÉQUIPES</a:t>
            </a:r>
            <a:endParaRPr lang="fr-FR" sz="2700"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
        <p:nvSpPr>
          <p:cNvPr id="3" name="Espace réservé du contenu 2"/>
          <p:cNvSpPr>
            <a:spLocks noGrp="1"/>
          </p:cNvSpPr>
          <p:nvPr>
            <p:ph idx="1"/>
          </p:nvPr>
        </p:nvSpPr>
        <p:spPr>
          <a:xfrm>
            <a:off x="677334" y="1538425"/>
            <a:ext cx="8596668" cy="4502937"/>
          </a:xfrm>
        </p:spPr>
        <p:txBody>
          <a:bodyPr/>
          <a:lstStyle/>
          <a:p>
            <a:r>
              <a:rPr lang="fr-FR" dirty="0">
                <a:solidFill>
                  <a:schemeClr val="accent1"/>
                </a:solidFill>
              </a:rPr>
              <a:t>Présentation des enseignants.</a:t>
            </a:r>
          </a:p>
          <a:p>
            <a:endParaRPr lang="fr-FR" dirty="0">
              <a:solidFill>
                <a:schemeClr val="accent1"/>
              </a:solidFill>
            </a:endParaRPr>
          </a:p>
          <a:p>
            <a:endParaRPr lang="fr-FR" dirty="0" smtClean="0">
              <a:solidFill>
                <a:schemeClr val="accent1"/>
              </a:solidFill>
            </a:endParaRPr>
          </a:p>
          <a:p>
            <a:endParaRPr lang="fr-FR" dirty="0">
              <a:solidFill>
                <a:schemeClr val="accent1"/>
              </a:solidFill>
            </a:endParaRPr>
          </a:p>
          <a:p>
            <a:endParaRPr lang="fr-FR" dirty="0">
              <a:solidFill>
                <a:schemeClr val="accent1"/>
              </a:solidFill>
            </a:endParaRPr>
          </a:p>
          <a:p>
            <a:endParaRPr lang="fr-FR" dirty="0">
              <a:solidFill>
                <a:schemeClr val="accent1"/>
              </a:solidFill>
            </a:endParaRPr>
          </a:p>
          <a:p>
            <a:endParaRPr lang="fr-FR" dirty="0">
              <a:solidFill>
                <a:schemeClr val="accent1"/>
              </a:solidFill>
            </a:endParaRPr>
          </a:p>
          <a:p>
            <a:endParaRPr lang="fr-FR" dirty="0">
              <a:solidFill>
                <a:schemeClr val="accent1"/>
              </a:solidFill>
            </a:endParaRPr>
          </a:p>
          <a:p>
            <a:r>
              <a:rPr lang="fr-FR" dirty="0" smtClean="0">
                <a:solidFill>
                  <a:schemeClr val="accent1"/>
                </a:solidFill>
              </a:rPr>
              <a:t>Professeurs principaux: - Mme FERNANDES  classe de 5</a:t>
            </a:r>
            <a:r>
              <a:rPr lang="fr-FR" baseline="30000" dirty="0" smtClean="0">
                <a:solidFill>
                  <a:schemeClr val="accent1"/>
                </a:solidFill>
              </a:rPr>
              <a:t>ème</a:t>
            </a:r>
            <a:endParaRPr lang="fr-FR" dirty="0" smtClean="0">
              <a:solidFill>
                <a:schemeClr val="accent1"/>
              </a:solidFill>
            </a:endParaRPr>
          </a:p>
          <a:p>
            <a:pPr marL="0" indent="0">
              <a:buNone/>
            </a:pPr>
            <a:r>
              <a:rPr lang="fr-FR" dirty="0">
                <a:solidFill>
                  <a:schemeClr val="accent1"/>
                </a:solidFill>
              </a:rPr>
              <a:t>	</a:t>
            </a:r>
            <a:r>
              <a:rPr lang="fr-FR" dirty="0" smtClean="0">
                <a:solidFill>
                  <a:schemeClr val="accent1"/>
                </a:solidFill>
              </a:rPr>
              <a:t>					 - M DE MESMAEKER classe de 4</a:t>
            </a:r>
            <a:r>
              <a:rPr lang="fr-FR" baseline="30000" dirty="0" smtClean="0">
                <a:solidFill>
                  <a:schemeClr val="accent1"/>
                </a:solidFill>
              </a:rPr>
              <a:t>ème</a:t>
            </a:r>
            <a:endParaRPr lang="fr-FR" dirty="0" smtClean="0">
              <a:solidFill>
                <a:schemeClr val="accent1"/>
              </a:solidFill>
            </a:endParaRPr>
          </a:p>
          <a:p>
            <a:pPr marL="0" indent="0">
              <a:buNone/>
            </a:pPr>
            <a:r>
              <a:rPr lang="fr-FR" dirty="0">
                <a:solidFill>
                  <a:schemeClr val="accent1"/>
                </a:solidFill>
              </a:rPr>
              <a:t>	</a:t>
            </a:r>
            <a:r>
              <a:rPr lang="fr-FR" dirty="0" smtClean="0">
                <a:solidFill>
                  <a:schemeClr val="accent1"/>
                </a:solidFill>
              </a:rPr>
              <a:t>					 - M MARSON		    classe de 3</a:t>
            </a:r>
            <a:r>
              <a:rPr lang="fr-FR" baseline="30000" dirty="0" smtClean="0">
                <a:solidFill>
                  <a:schemeClr val="accent1"/>
                </a:solidFill>
              </a:rPr>
              <a:t>ème</a:t>
            </a:r>
            <a:endParaRPr lang="fr-FR" dirty="0" smtClean="0">
              <a:solidFill>
                <a:schemeClr val="accent1"/>
              </a:solidFill>
            </a:endParaRPr>
          </a:p>
          <a:p>
            <a:pPr marL="0" indent="0">
              <a:buNone/>
            </a:pPr>
            <a:endParaRPr lang="fr-FR" dirty="0">
              <a:solidFill>
                <a:schemeClr val="accent1"/>
              </a:solidFill>
            </a:endParaRPr>
          </a:p>
          <a:p>
            <a:endParaRPr lang="fr-FR" dirty="0"/>
          </a:p>
        </p:txBody>
      </p:sp>
      <p:graphicFrame>
        <p:nvGraphicFramePr>
          <p:cNvPr id="6" name="Tableau 5"/>
          <p:cNvGraphicFramePr>
            <a:graphicFrameLocks noGrp="1"/>
          </p:cNvGraphicFramePr>
          <p:nvPr>
            <p:extLst>
              <p:ext uri="{D42A27DB-BD31-4B8C-83A1-F6EECF244321}">
                <p14:modId xmlns:p14="http://schemas.microsoft.com/office/powerpoint/2010/main" val="2625750019"/>
              </p:ext>
            </p:extLst>
          </p:nvPr>
        </p:nvGraphicFramePr>
        <p:xfrm>
          <a:off x="2370848" y="2144577"/>
          <a:ext cx="4584700" cy="2433574"/>
        </p:xfrm>
        <a:graphic>
          <a:graphicData uri="http://schemas.openxmlformats.org/drawingml/2006/table">
            <a:tbl>
              <a:tblPr firstRow="1" firstCol="1" bandRow="1">
                <a:tableStyleId>{5C22544A-7EE6-4342-B048-85BDC9FD1C3A}</a:tableStyleId>
              </a:tblPr>
              <a:tblGrid>
                <a:gridCol w="2514600">
                  <a:extLst>
                    <a:ext uri="{9D8B030D-6E8A-4147-A177-3AD203B41FA5}">
                      <a16:colId xmlns:a16="http://schemas.microsoft.com/office/drawing/2014/main" val="2518528676"/>
                    </a:ext>
                  </a:extLst>
                </a:gridCol>
                <a:gridCol w="2070100">
                  <a:extLst>
                    <a:ext uri="{9D8B030D-6E8A-4147-A177-3AD203B41FA5}">
                      <a16:colId xmlns:a16="http://schemas.microsoft.com/office/drawing/2014/main" val="2164981776"/>
                    </a:ext>
                  </a:extLst>
                </a:gridCol>
              </a:tblGrid>
              <a:tr h="0">
                <a:tc>
                  <a:txBody>
                    <a:bodyPr/>
                    <a:lstStyle/>
                    <a:p>
                      <a:pPr>
                        <a:lnSpc>
                          <a:spcPct val="106000"/>
                        </a:lnSpc>
                        <a:spcAft>
                          <a:spcPts val="0"/>
                        </a:spcAft>
                      </a:pPr>
                      <a:r>
                        <a:rPr lang="fr-FR" sz="1100" kern="1200">
                          <a:effectLst/>
                        </a:rPr>
                        <a:t>MATIÈRES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PROFESSEUR(E)S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909906947"/>
                  </a:ext>
                </a:extLst>
              </a:tr>
              <a:tr h="0">
                <a:tc>
                  <a:txBody>
                    <a:bodyPr/>
                    <a:lstStyle/>
                    <a:p>
                      <a:pPr>
                        <a:lnSpc>
                          <a:spcPct val="106000"/>
                        </a:lnSpc>
                        <a:spcAft>
                          <a:spcPts val="0"/>
                        </a:spcAft>
                      </a:pPr>
                      <a:r>
                        <a:rPr lang="fr-FR" sz="1100" kern="1200">
                          <a:effectLst/>
                        </a:rPr>
                        <a:t>ANGLAIS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Mme ROCHIAS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691401917"/>
                  </a:ext>
                </a:extLst>
              </a:tr>
              <a:tr h="0">
                <a:tc>
                  <a:txBody>
                    <a:bodyPr/>
                    <a:lstStyle/>
                    <a:p>
                      <a:pPr>
                        <a:lnSpc>
                          <a:spcPct val="106000"/>
                        </a:lnSpc>
                        <a:spcAft>
                          <a:spcPts val="0"/>
                        </a:spcAft>
                      </a:pPr>
                      <a:r>
                        <a:rPr lang="fr-FR" sz="1100" kern="1200">
                          <a:effectLst/>
                        </a:rPr>
                        <a:t>ARTS PLASTIQUES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 DUFOSSÉ GJINI</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157146240"/>
                  </a:ext>
                </a:extLst>
              </a:tr>
              <a:tr h="0">
                <a:tc>
                  <a:txBody>
                    <a:bodyPr/>
                    <a:lstStyle/>
                    <a:p>
                      <a:pPr>
                        <a:lnSpc>
                          <a:spcPct val="106000"/>
                        </a:lnSpc>
                        <a:spcAft>
                          <a:spcPts val="0"/>
                        </a:spcAft>
                      </a:pPr>
                      <a:r>
                        <a:rPr lang="fr-FR" sz="1100" kern="1200">
                          <a:effectLst/>
                        </a:rPr>
                        <a:t>ÉDUCATION MUSICALE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Mme NART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111344911"/>
                  </a:ext>
                </a:extLst>
              </a:tr>
              <a:tr h="0">
                <a:tc>
                  <a:txBody>
                    <a:bodyPr/>
                    <a:lstStyle/>
                    <a:p>
                      <a:pPr algn="ctr">
                        <a:lnSpc>
                          <a:spcPct val="106000"/>
                        </a:lnSpc>
                        <a:spcAft>
                          <a:spcPts val="0"/>
                        </a:spcAft>
                      </a:pPr>
                      <a:r>
                        <a:rPr lang="fr-FR" sz="1100" kern="1200">
                          <a:effectLst/>
                        </a:rPr>
                        <a:t>ÉDUCATION MULTIMÉDIA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Mme VEGA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008035496"/>
                  </a:ext>
                </a:extLst>
              </a:tr>
              <a:tr h="0">
                <a:tc>
                  <a:txBody>
                    <a:bodyPr/>
                    <a:lstStyle/>
                    <a:p>
                      <a:pPr>
                        <a:lnSpc>
                          <a:spcPct val="106000"/>
                        </a:lnSpc>
                        <a:spcAft>
                          <a:spcPts val="0"/>
                        </a:spcAft>
                      </a:pPr>
                      <a:r>
                        <a:rPr lang="fr-FR" sz="1100" kern="1200">
                          <a:effectLst/>
                        </a:rPr>
                        <a:t>ÉDUCATION PHYSIQUE ET SPORTIVE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 DE MESMAEKER</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00644215"/>
                  </a:ext>
                </a:extLst>
              </a:tr>
              <a:tr h="0">
                <a:tc>
                  <a:txBody>
                    <a:bodyPr/>
                    <a:lstStyle/>
                    <a:p>
                      <a:pPr>
                        <a:lnSpc>
                          <a:spcPct val="106000"/>
                        </a:lnSpc>
                        <a:spcAft>
                          <a:spcPts val="0"/>
                        </a:spcAft>
                      </a:pPr>
                      <a:r>
                        <a:rPr lang="fr-FR" sz="1100" kern="1200">
                          <a:effectLst/>
                        </a:rPr>
                        <a:t>ESPAGNOL</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Mme FERNANDES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711130534"/>
                  </a:ext>
                </a:extLst>
              </a:tr>
              <a:tr h="0">
                <a:tc>
                  <a:txBody>
                    <a:bodyPr/>
                    <a:lstStyle/>
                    <a:p>
                      <a:pPr>
                        <a:lnSpc>
                          <a:spcPct val="106000"/>
                        </a:lnSpc>
                        <a:spcAft>
                          <a:spcPts val="0"/>
                        </a:spcAft>
                      </a:pPr>
                      <a:r>
                        <a:rPr lang="fr-FR" sz="1100" kern="1200">
                          <a:effectLst/>
                        </a:rPr>
                        <a:t>FRANÇAIS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Mme LEGROS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750027681"/>
                  </a:ext>
                </a:extLst>
              </a:tr>
              <a:tr h="0">
                <a:tc>
                  <a:txBody>
                    <a:bodyPr/>
                    <a:lstStyle/>
                    <a:p>
                      <a:pPr>
                        <a:lnSpc>
                          <a:spcPct val="106000"/>
                        </a:lnSpc>
                        <a:spcAft>
                          <a:spcPts val="0"/>
                        </a:spcAft>
                      </a:pPr>
                      <a:r>
                        <a:rPr lang="fr-FR" sz="1100" kern="1200">
                          <a:effectLst/>
                        </a:rPr>
                        <a:t>HISTOIRE-GÉOGRAPHIE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 MARSON</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83209065"/>
                  </a:ext>
                </a:extLst>
              </a:tr>
              <a:tr h="0">
                <a:tc>
                  <a:txBody>
                    <a:bodyPr/>
                    <a:lstStyle/>
                    <a:p>
                      <a:pPr>
                        <a:lnSpc>
                          <a:spcPct val="106000"/>
                        </a:lnSpc>
                        <a:spcAft>
                          <a:spcPts val="0"/>
                        </a:spcAft>
                      </a:pPr>
                      <a:r>
                        <a:rPr lang="fr-FR" sz="1100" kern="1200">
                          <a:effectLst/>
                        </a:rPr>
                        <a:t>MATHÉMATIQUES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 DA COSTA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963493156"/>
                  </a:ext>
                </a:extLst>
              </a:tr>
              <a:tr h="0">
                <a:tc>
                  <a:txBody>
                    <a:bodyPr/>
                    <a:lstStyle/>
                    <a:p>
                      <a:pPr>
                        <a:lnSpc>
                          <a:spcPct val="106000"/>
                        </a:lnSpc>
                        <a:spcAft>
                          <a:spcPts val="0"/>
                        </a:spcAft>
                      </a:pPr>
                      <a:r>
                        <a:rPr lang="fr-FR" sz="1100" kern="1200">
                          <a:effectLst/>
                        </a:rPr>
                        <a:t>PHYSIQUE CHIMIE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 RÉOCREUX</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818587421"/>
                  </a:ext>
                </a:extLst>
              </a:tr>
              <a:tr h="0">
                <a:tc>
                  <a:txBody>
                    <a:bodyPr/>
                    <a:lstStyle/>
                    <a:p>
                      <a:pPr>
                        <a:lnSpc>
                          <a:spcPct val="106000"/>
                        </a:lnSpc>
                        <a:spcAft>
                          <a:spcPts val="0"/>
                        </a:spcAft>
                      </a:pPr>
                      <a:r>
                        <a:rPr lang="fr-FR" sz="1100" kern="1200">
                          <a:effectLst/>
                        </a:rPr>
                        <a:t>SCIENCES DE LA VIE ET DE LA TERRE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a:effectLst/>
                        </a:rPr>
                        <a:t>Mme BERCHET/Mme MERLE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530685887"/>
                  </a:ext>
                </a:extLst>
              </a:tr>
              <a:tr h="0">
                <a:tc>
                  <a:txBody>
                    <a:bodyPr/>
                    <a:lstStyle/>
                    <a:p>
                      <a:pPr>
                        <a:lnSpc>
                          <a:spcPct val="106000"/>
                        </a:lnSpc>
                        <a:spcAft>
                          <a:spcPts val="0"/>
                        </a:spcAft>
                      </a:pPr>
                      <a:r>
                        <a:rPr lang="fr-FR" sz="1100" kern="1200">
                          <a:effectLst/>
                        </a:rPr>
                        <a:t>TECHNOLOGIE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6000"/>
                        </a:lnSpc>
                        <a:spcAft>
                          <a:spcPts val="0"/>
                        </a:spcAft>
                      </a:pPr>
                      <a:r>
                        <a:rPr lang="fr-FR" sz="1100" kern="1200" dirty="0">
                          <a:effectLst/>
                        </a:rPr>
                        <a:t>M COUTURIER</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691344251"/>
                  </a:ext>
                </a:extLst>
              </a:tr>
            </a:tbl>
          </a:graphicData>
        </a:graphic>
      </p:graphicFrame>
    </p:spTree>
    <p:extLst>
      <p:ext uri="{BB962C8B-B14F-4D97-AF65-F5344CB8AC3E}">
        <p14:creationId xmlns:p14="http://schemas.microsoft.com/office/powerpoint/2010/main" val="28320743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685" y="536309"/>
            <a:ext cx="8596668" cy="546533"/>
          </a:xfrm>
        </p:spPr>
        <p:txBody>
          <a:bodyPr>
            <a:normAutofit fontScale="90000"/>
          </a:bodyPr>
          <a:lstStyle/>
          <a:p>
            <a:pPr algn="ctr"/>
            <a:r>
              <a:rPr lang="fr-FR" sz="2700" dirty="0" smtClean="0"/>
              <a:t>            FONCTIONNEMENT </a:t>
            </a:r>
            <a:r>
              <a:rPr lang="fr-FR" sz="2700" dirty="0"/>
              <a:t>PÉDAGOGIQUE </a:t>
            </a:r>
            <a:r>
              <a:rPr lang="fr-FR" sz="2700" dirty="0" smtClean="0"/>
              <a:t>:LES ATTENDUS</a:t>
            </a:r>
            <a:endParaRPr lang="fr-FR" sz="2700" dirty="0"/>
          </a:p>
        </p:txBody>
      </p:sp>
      <p:pic>
        <p:nvPicPr>
          <p:cNvPr id="4" name="Image 3"/>
          <p:cNvPicPr>
            <a:picLocks noChangeAspect="1"/>
          </p:cNvPicPr>
          <p:nvPr/>
        </p:nvPicPr>
        <p:blipFill>
          <a:blip r:embed="rId2"/>
          <a:stretch>
            <a:fillRect/>
          </a:stretch>
        </p:blipFill>
        <p:spPr>
          <a:xfrm>
            <a:off x="172009" y="80726"/>
            <a:ext cx="1756160" cy="827560"/>
          </a:xfrm>
          <a:prstGeom prst="rect">
            <a:avLst/>
          </a:prstGeom>
        </p:spPr>
      </p:pic>
      <p:sp>
        <p:nvSpPr>
          <p:cNvPr id="3" name="Espace réservé du contenu 2"/>
          <p:cNvSpPr>
            <a:spLocks noGrp="1"/>
          </p:cNvSpPr>
          <p:nvPr>
            <p:ph idx="1"/>
          </p:nvPr>
        </p:nvSpPr>
        <p:spPr>
          <a:xfrm>
            <a:off x="677334" y="1257301"/>
            <a:ext cx="8596668" cy="4784062"/>
          </a:xfrm>
        </p:spPr>
        <p:txBody>
          <a:bodyPr>
            <a:normAutofit/>
          </a:bodyPr>
          <a:lstStyle/>
          <a:p>
            <a:pPr algn="just"/>
            <a:r>
              <a:rPr lang="fr-FR" b="1" u="sng" dirty="0" smtClean="0">
                <a:solidFill>
                  <a:schemeClr val="accent5"/>
                </a:solidFill>
              </a:rPr>
              <a:t>EN 5</a:t>
            </a:r>
            <a:r>
              <a:rPr lang="fr-FR" b="1" u="sng" baseline="30000" dirty="0" smtClean="0">
                <a:solidFill>
                  <a:schemeClr val="accent5"/>
                </a:solidFill>
              </a:rPr>
              <a:t>ème</a:t>
            </a:r>
            <a:r>
              <a:rPr lang="fr-FR" b="1" u="sng" dirty="0" smtClean="0">
                <a:solidFill>
                  <a:schemeClr val="accent5"/>
                </a:solidFill>
              </a:rPr>
              <a:t> </a:t>
            </a:r>
            <a:r>
              <a:rPr lang="fr-FR" dirty="0" smtClean="0">
                <a:solidFill>
                  <a:schemeClr val="accent5"/>
                </a:solidFill>
              </a:rPr>
              <a:t>: </a:t>
            </a:r>
            <a:r>
              <a:rPr lang="fr-FR" sz="1600" dirty="0"/>
              <a:t>La classe de </a:t>
            </a:r>
            <a:r>
              <a:rPr lang="fr-FR" sz="1600" b="1" dirty="0"/>
              <a:t>5ème</a:t>
            </a:r>
            <a:r>
              <a:rPr lang="fr-FR" sz="1600" dirty="0"/>
              <a:t> marque </a:t>
            </a:r>
            <a:r>
              <a:rPr lang="fr-FR" sz="1600" b="1" dirty="0"/>
              <a:t>un vrai cap</a:t>
            </a:r>
            <a:r>
              <a:rPr lang="fr-FR" sz="1600" dirty="0"/>
              <a:t> au collège : c’est à la fois la consolidation des bases vues en 6ème et le début d’apprentissages plus complexes. Votre enfant gagne en autonomie, mais il doit aussi apprendre à s’organiser efficacement face à des cours plus denses et des méthodes de travail plus rigoureuses</a:t>
            </a:r>
            <a:r>
              <a:rPr lang="fr-FR" sz="1600" dirty="0" smtClean="0"/>
              <a:t>.</a:t>
            </a:r>
          </a:p>
          <a:p>
            <a:pPr algn="just"/>
            <a:r>
              <a:rPr lang="fr-FR" b="1" u="sng" dirty="0">
                <a:solidFill>
                  <a:schemeClr val="accent5"/>
                </a:solidFill>
              </a:rPr>
              <a:t>EN 4</a:t>
            </a:r>
            <a:r>
              <a:rPr lang="fr-FR" b="1" u="sng" baseline="30000" dirty="0">
                <a:solidFill>
                  <a:schemeClr val="accent5"/>
                </a:solidFill>
              </a:rPr>
              <a:t>ème</a:t>
            </a:r>
            <a:r>
              <a:rPr lang="fr-FR" b="1" u="sng" dirty="0">
                <a:solidFill>
                  <a:schemeClr val="accent5"/>
                </a:solidFill>
              </a:rPr>
              <a:t> </a:t>
            </a:r>
            <a:r>
              <a:rPr lang="fr-FR" dirty="0">
                <a:solidFill>
                  <a:schemeClr val="accent5"/>
                </a:solidFill>
              </a:rPr>
              <a:t>:</a:t>
            </a:r>
            <a:r>
              <a:rPr lang="fr-FR" dirty="0"/>
              <a:t> </a:t>
            </a:r>
            <a:r>
              <a:rPr lang="fr-FR" sz="1600" dirty="0"/>
              <a:t>En classe de </a:t>
            </a:r>
            <a:r>
              <a:rPr lang="fr-FR" sz="1600" b="1" dirty="0"/>
              <a:t>4ème</a:t>
            </a:r>
            <a:r>
              <a:rPr lang="fr-FR" sz="1600" dirty="0"/>
              <a:t>, les programmes scolaires deviennent plus complexes, nécessitant une compréhension plus approfondie des notions abordées. Les élèves sont confrontés à des concepts plus abstraits et à des devoirs qui demandent une plus grande rigueur.</a:t>
            </a:r>
          </a:p>
          <a:p>
            <a:pPr marL="400050" lvl="1" indent="0" algn="just">
              <a:buNone/>
            </a:pPr>
            <a:r>
              <a:rPr lang="fr-FR" dirty="0"/>
              <a:t>Cette </a:t>
            </a:r>
            <a:r>
              <a:rPr lang="fr-FR" b="1" dirty="0"/>
              <a:t>année de transition </a:t>
            </a:r>
            <a:r>
              <a:rPr lang="fr-FR" dirty="0"/>
              <a:t>doit également être l'occasion de commencer à réfléchir sérieusement à son </a:t>
            </a:r>
            <a:r>
              <a:rPr lang="fr-FR" b="1" dirty="0"/>
              <a:t>orientation</a:t>
            </a:r>
            <a:r>
              <a:rPr lang="fr-FR" dirty="0"/>
              <a:t> future, qu'il s'agisse </a:t>
            </a:r>
            <a:r>
              <a:rPr lang="fr-FR" dirty="0" smtClean="0"/>
              <a:t>d'explorer</a:t>
            </a:r>
            <a:r>
              <a:rPr lang="fr-FR" dirty="0"/>
              <a:t> des options comme la 3e prépa pro ou de se préparer au </a:t>
            </a:r>
            <a:r>
              <a:rPr lang="fr-FR" b="1" dirty="0"/>
              <a:t>Brevet des coll</a:t>
            </a:r>
            <a:r>
              <a:rPr lang="fr-FR" dirty="0"/>
              <a:t>èges dès </a:t>
            </a:r>
            <a:r>
              <a:rPr lang="fr-FR" dirty="0" smtClean="0"/>
              <a:t>maintenant.</a:t>
            </a:r>
            <a:endParaRPr lang="fr-FR" sz="1600" dirty="0"/>
          </a:p>
          <a:p>
            <a:pPr algn="just"/>
            <a:r>
              <a:rPr lang="fr-FR" b="1" u="sng" dirty="0">
                <a:solidFill>
                  <a:schemeClr val="accent5"/>
                </a:solidFill>
              </a:rPr>
              <a:t>EN </a:t>
            </a:r>
            <a:r>
              <a:rPr lang="fr-FR" b="1" u="sng" dirty="0" smtClean="0">
                <a:solidFill>
                  <a:schemeClr val="accent5"/>
                </a:solidFill>
              </a:rPr>
              <a:t>3</a:t>
            </a:r>
            <a:r>
              <a:rPr lang="fr-FR" b="1" u="sng" baseline="30000" dirty="0" smtClean="0">
                <a:solidFill>
                  <a:schemeClr val="accent5"/>
                </a:solidFill>
              </a:rPr>
              <a:t>ème</a:t>
            </a:r>
            <a:r>
              <a:rPr lang="fr-FR" b="1" u="sng" dirty="0" smtClean="0">
                <a:solidFill>
                  <a:schemeClr val="accent5"/>
                </a:solidFill>
              </a:rPr>
              <a:t> </a:t>
            </a:r>
            <a:r>
              <a:rPr lang="fr-FR" dirty="0" smtClean="0">
                <a:solidFill>
                  <a:schemeClr val="accent5"/>
                </a:solidFill>
              </a:rPr>
              <a:t>:</a:t>
            </a:r>
            <a:r>
              <a:rPr lang="fr-FR" dirty="0"/>
              <a:t> </a:t>
            </a:r>
            <a:r>
              <a:rPr lang="fr-FR" sz="1600" dirty="0" smtClean="0"/>
              <a:t>La classe de  3</a:t>
            </a:r>
            <a:r>
              <a:rPr lang="fr-FR" sz="1600" baseline="30000" dirty="0" smtClean="0"/>
              <a:t>ème</a:t>
            </a:r>
            <a:r>
              <a:rPr lang="fr-FR" sz="1600" dirty="0" smtClean="0"/>
              <a:t> marque </a:t>
            </a:r>
            <a:r>
              <a:rPr lang="fr-FR" sz="1600" dirty="0"/>
              <a:t>une </a:t>
            </a:r>
            <a:r>
              <a:rPr lang="fr-FR" sz="1600" b="1" dirty="0"/>
              <a:t>étape décisive </a:t>
            </a:r>
            <a:r>
              <a:rPr lang="fr-FR" sz="1600" dirty="0"/>
              <a:t>: votre enfant entre en </a:t>
            </a:r>
            <a:r>
              <a:rPr lang="fr-FR" sz="1600" b="1" dirty="0"/>
              <a:t>3ème</a:t>
            </a:r>
            <a:r>
              <a:rPr lang="fr-FR" sz="1600" dirty="0"/>
              <a:t>, dernière année au collège, celle du </a:t>
            </a:r>
            <a:r>
              <a:rPr lang="fr-FR" sz="1600" b="1" dirty="0"/>
              <a:t>brevet</a:t>
            </a:r>
            <a:r>
              <a:rPr lang="fr-FR" sz="1600" dirty="0"/>
              <a:t>, mais aussi de la première projection vers </a:t>
            </a:r>
            <a:r>
              <a:rPr lang="fr-FR" sz="1600" b="1" dirty="0"/>
              <a:t>l’avenir scolaire</a:t>
            </a:r>
            <a:r>
              <a:rPr lang="fr-FR" sz="1600" dirty="0"/>
              <a:t>. </a:t>
            </a:r>
            <a:r>
              <a:rPr lang="fr-FR" sz="1600" dirty="0" smtClean="0"/>
              <a:t>Entre </a:t>
            </a:r>
            <a:r>
              <a:rPr lang="fr-FR" sz="1600" dirty="0"/>
              <a:t>volontés d’autonomie, attentes académiques et changement de rythme, </a:t>
            </a:r>
            <a:r>
              <a:rPr lang="fr-FR" sz="1600" b="1" dirty="0"/>
              <a:t>la 3ème s’annonce dense et riche en </a:t>
            </a:r>
            <a:r>
              <a:rPr lang="fr-FR" sz="1600" b="1" dirty="0" smtClean="0"/>
              <a:t>défis</a:t>
            </a:r>
            <a:r>
              <a:rPr lang="fr-FR" sz="1600" b="1" dirty="0"/>
              <a:t> </a:t>
            </a:r>
            <a:r>
              <a:rPr lang="fr-FR" sz="1600" dirty="0" smtClean="0"/>
              <a:t>dont </a:t>
            </a:r>
            <a:r>
              <a:rPr lang="fr-FR" sz="1600" dirty="0"/>
              <a:t>l’acquisition de méthodes de travail efficaces, </a:t>
            </a:r>
            <a:r>
              <a:rPr lang="fr-FR" sz="1600" b="1" dirty="0"/>
              <a:t>chaque élève pose des bases essentielles pour la suite de son parcours </a:t>
            </a:r>
            <a:r>
              <a:rPr lang="fr-FR" sz="1600" b="1" dirty="0" smtClean="0"/>
              <a:t>scolaire.</a:t>
            </a:r>
          </a:p>
        </p:txBody>
      </p:sp>
    </p:spTree>
    <p:extLst>
      <p:ext uri="{BB962C8B-B14F-4D97-AF65-F5344CB8AC3E}">
        <p14:creationId xmlns:p14="http://schemas.microsoft.com/office/powerpoint/2010/main" val="2219625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318407"/>
            <a:ext cx="8989180" cy="722325"/>
          </a:xfrm>
        </p:spPr>
        <p:txBody>
          <a:bodyPr>
            <a:normAutofit/>
          </a:bodyPr>
          <a:lstStyle/>
          <a:p>
            <a:r>
              <a:rPr lang="fr-FR" dirty="0" smtClean="0"/>
              <a:t>		</a:t>
            </a:r>
            <a:r>
              <a:rPr lang="fr-FR" dirty="0"/>
              <a:t> </a:t>
            </a:r>
            <a:r>
              <a:rPr lang="fr-FR" dirty="0" smtClean="0"/>
              <a:t>           </a:t>
            </a:r>
            <a:r>
              <a:rPr lang="fr-FR" sz="2700" dirty="0" smtClean="0"/>
              <a:t>LES ATELIERS ET LES CLUBS</a:t>
            </a:r>
            <a:endParaRPr lang="fr-FR" sz="2700" dirty="0"/>
          </a:p>
        </p:txBody>
      </p:sp>
      <p:sp>
        <p:nvSpPr>
          <p:cNvPr id="3" name="Espace réservé du contenu 2"/>
          <p:cNvSpPr>
            <a:spLocks noGrp="1"/>
          </p:cNvSpPr>
          <p:nvPr>
            <p:ph idx="1"/>
          </p:nvPr>
        </p:nvSpPr>
        <p:spPr>
          <a:xfrm>
            <a:off x="677334" y="1428750"/>
            <a:ext cx="8596668" cy="5053693"/>
          </a:xfrm>
        </p:spPr>
        <p:txBody>
          <a:bodyPr>
            <a:normAutofit fontScale="92500" lnSpcReduction="10000"/>
          </a:bodyPr>
          <a:lstStyle/>
          <a:p>
            <a:r>
              <a:rPr lang="fr-FR" b="1" dirty="0" smtClean="0">
                <a:solidFill>
                  <a:schemeClr val="accent1"/>
                </a:solidFill>
              </a:rPr>
              <a:t>LUNDI  		</a:t>
            </a:r>
            <a:r>
              <a:rPr lang="fr-FR" dirty="0" smtClean="0">
                <a:solidFill>
                  <a:schemeClr val="tx1"/>
                </a:solidFill>
              </a:rPr>
              <a:t>Ouverture culturelle avec Mme VEGA 13h15-14h00</a:t>
            </a:r>
            <a:endParaRPr lang="fr-FR" b="1" dirty="0" smtClean="0">
              <a:solidFill>
                <a:schemeClr val="accent1"/>
              </a:solidFill>
            </a:endParaRPr>
          </a:p>
          <a:p>
            <a:pPr marL="457200" lvl="1" indent="0">
              <a:buNone/>
            </a:pPr>
            <a:r>
              <a:rPr lang="fr-FR" sz="1800" b="1" dirty="0">
                <a:solidFill>
                  <a:schemeClr val="accent1"/>
                </a:solidFill>
              </a:rPr>
              <a:t>	</a:t>
            </a:r>
            <a:r>
              <a:rPr lang="fr-FR" sz="1800" b="1" dirty="0" smtClean="0">
                <a:solidFill>
                  <a:schemeClr val="accent1"/>
                </a:solidFill>
              </a:rPr>
              <a:t>		</a:t>
            </a:r>
            <a:r>
              <a:rPr lang="fr-FR" sz="1800" dirty="0" smtClean="0">
                <a:solidFill>
                  <a:schemeClr val="tx1"/>
                </a:solidFill>
              </a:rPr>
              <a:t>UNSS avec M DE MESMAEKER 13H30-14H00</a:t>
            </a:r>
          </a:p>
          <a:p>
            <a:pPr marL="457200" lvl="1" indent="0">
              <a:buNone/>
            </a:pPr>
            <a:endParaRPr lang="fr-FR" sz="800" dirty="0" smtClean="0">
              <a:solidFill>
                <a:schemeClr val="accent1"/>
              </a:solidFill>
            </a:endParaRPr>
          </a:p>
          <a:p>
            <a:r>
              <a:rPr lang="fr-FR" b="1" dirty="0" smtClean="0">
                <a:solidFill>
                  <a:schemeClr val="accent1"/>
                </a:solidFill>
              </a:rPr>
              <a:t>MARDI		</a:t>
            </a:r>
            <a:r>
              <a:rPr lang="fr-FR" dirty="0">
                <a:solidFill>
                  <a:schemeClr val="tx1"/>
                </a:solidFill>
              </a:rPr>
              <a:t>C</a:t>
            </a:r>
            <a:r>
              <a:rPr lang="fr-FR" dirty="0" smtClean="0">
                <a:solidFill>
                  <a:schemeClr val="tx1"/>
                </a:solidFill>
              </a:rPr>
              <a:t>lub créatif avec Mme LEGROS 13h15-14h00</a:t>
            </a:r>
          </a:p>
          <a:p>
            <a:pPr marL="0" indent="0">
              <a:buNone/>
            </a:pPr>
            <a:endParaRPr lang="fr-FR" sz="800" b="1" dirty="0" smtClean="0">
              <a:solidFill>
                <a:schemeClr val="accent1"/>
              </a:solidFill>
            </a:endParaRPr>
          </a:p>
          <a:p>
            <a:pPr marL="342900" lvl="3" indent="-342900"/>
            <a:r>
              <a:rPr lang="fr-FR" sz="1800" b="1" dirty="0" smtClean="0">
                <a:solidFill>
                  <a:schemeClr val="accent1"/>
                </a:solidFill>
              </a:rPr>
              <a:t>MERCREDI</a:t>
            </a:r>
            <a:r>
              <a:rPr lang="fr-FR" b="1" dirty="0" smtClean="0">
                <a:solidFill>
                  <a:schemeClr val="accent1"/>
                </a:solidFill>
              </a:rPr>
              <a:t> 	</a:t>
            </a:r>
            <a:r>
              <a:rPr lang="fr-FR" sz="1800" dirty="0" smtClean="0">
                <a:solidFill>
                  <a:schemeClr val="tx1"/>
                </a:solidFill>
              </a:rPr>
              <a:t>UNSS </a:t>
            </a:r>
            <a:r>
              <a:rPr lang="fr-FR" sz="1800" dirty="0">
                <a:solidFill>
                  <a:schemeClr val="tx1"/>
                </a:solidFill>
              </a:rPr>
              <a:t>avec M DE </a:t>
            </a:r>
            <a:r>
              <a:rPr lang="fr-FR" sz="1800" dirty="0" smtClean="0">
                <a:solidFill>
                  <a:schemeClr val="tx1"/>
                </a:solidFill>
              </a:rPr>
              <a:t>MESMAEKER- 13H30-15H30</a:t>
            </a:r>
            <a:endParaRPr lang="fr-FR" sz="1800" dirty="0">
              <a:solidFill>
                <a:schemeClr val="accent1"/>
              </a:solidFill>
            </a:endParaRPr>
          </a:p>
          <a:p>
            <a:endParaRPr lang="fr-FR" sz="700" b="1" dirty="0" smtClean="0">
              <a:solidFill>
                <a:schemeClr val="accent1"/>
              </a:solidFill>
            </a:endParaRPr>
          </a:p>
          <a:p>
            <a:r>
              <a:rPr lang="fr-FR" b="1" dirty="0" smtClean="0">
                <a:solidFill>
                  <a:schemeClr val="accent1"/>
                </a:solidFill>
              </a:rPr>
              <a:t>JEUDI		</a:t>
            </a:r>
            <a:r>
              <a:rPr lang="fr-FR" dirty="0" smtClean="0">
                <a:solidFill>
                  <a:schemeClr val="tx1"/>
                </a:solidFill>
              </a:rPr>
              <a:t>Chant Chorale avec Mme NART – 13h15-14h00</a:t>
            </a:r>
          </a:p>
          <a:p>
            <a:pPr marL="457200" lvl="1" indent="0">
              <a:buNone/>
            </a:pPr>
            <a:r>
              <a:rPr lang="fr-FR" dirty="0">
                <a:solidFill>
                  <a:schemeClr val="tx1"/>
                </a:solidFill>
              </a:rPr>
              <a:t>	</a:t>
            </a:r>
            <a:r>
              <a:rPr lang="fr-FR" dirty="0" smtClean="0">
                <a:solidFill>
                  <a:schemeClr val="tx1"/>
                </a:solidFill>
              </a:rPr>
              <a:t>	</a:t>
            </a:r>
            <a:r>
              <a:rPr lang="fr-FR" sz="1800" dirty="0">
                <a:solidFill>
                  <a:prstClr val="black"/>
                </a:solidFill>
              </a:rPr>
              <a:t> </a:t>
            </a:r>
            <a:r>
              <a:rPr lang="fr-FR" sz="1800" dirty="0" smtClean="0">
                <a:solidFill>
                  <a:prstClr val="black"/>
                </a:solidFill>
              </a:rPr>
              <a:t>	Théâtre </a:t>
            </a:r>
            <a:r>
              <a:rPr lang="fr-FR" sz="1800" dirty="0">
                <a:solidFill>
                  <a:prstClr val="black"/>
                </a:solidFill>
              </a:rPr>
              <a:t>en anglais avec Mme ROCHIAS </a:t>
            </a:r>
            <a:r>
              <a:rPr lang="fr-FR" sz="1800" dirty="0" smtClean="0">
                <a:solidFill>
                  <a:prstClr val="black"/>
                </a:solidFill>
              </a:rPr>
              <a:t>13H15 </a:t>
            </a:r>
            <a:r>
              <a:rPr lang="fr-FR" sz="1800" dirty="0">
                <a:solidFill>
                  <a:prstClr val="black"/>
                </a:solidFill>
              </a:rPr>
              <a:t>14H00</a:t>
            </a:r>
            <a:endParaRPr lang="fr-FR" dirty="0" smtClean="0">
              <a:solidFill>
                <a:schemeClr val="tx1"/>
              </a:solidFill>
            </a:endParaRPr>
          </a:p>
          <a:p>
            <a:endParaRPr lang="fr-FR" sz="500" b="1" dirty="0">
              <a:solidFill>
                <a:schemeClr val="tx1"/>
              </a:solidFill>
            </a:endParaRPr>
          </a:p>
          <a:p>
            <a:r>
              <a:rPr lang="fr-FR" b="1" dirty="0" smtClean="0">
                <a:solidFill>
                  <a:schemeClr val="accent1"/>
                </a:solidFill>
              </a:rPr>
              <a:t>VENDREDI	</a:t>
            </a:r>
            <a:r>
              <a:rPr lang="fr-FR" dirty="0" smtClean="0">
                <a:solidFill>
                  <a:schemeClr val="tx1"/>
                </a:solidFill>
              </a:rPr>
              <a:t>Club jeux avec M DA COSTA 13h15-14h00</a:t>
            </a:r>
            <a:endParaRPr lang="fr-FR" b="1" dirty="0" smtClean="0">
              <a:solidFill>
                <a:schemeClr val="accent1"/>
              </a:solidFill>
            </a:endParaRPr>
          </a:p>
          <a:p>
            <a:r>
              <a:rPr lang="fr-FR" b="1" dirty="0" smtClean="0">
                <a:solidFill>
                  <a:schemeClr val="tx1"/>
                </a:solidFill>
              </a:rPr>
              <a:t>Tous les jours ouverture du </a:t>
            </a:r>
            <a:r>
              <a:rPr lang="fr-FR" b="1" dirty="0" smtClean="0">
                <a:solidFill>
                  <a:schemeClr val="accent1"/>
                </a:solidFill>
              </a:rPr>
              <a:t>foyer</a:t>
            </a:r>
            <a:r>
              <a:rPr lang="fr-FR" b="1" dirty="0" smtClean="0">
                <a:solidFill>
                  <a:schemeClr val="tx1"/>
                </a:solidFill>
              </a:rPr>
              <a:t> des élèves, pour 15 élèves qui s’inscrivent à la récréation de 10h30, car il </a:t>
            </a:r>
            <a:r>
              <a:rPr lang="fr-FR" b="1" dirty="0" smtClean="0">
                <a:solidFill>
                  <a:schemeClr val="accent1"/>
                </a:solidFill>
              </a:rPr>
              <a:t>fonctionne en autogestion</a:t>
            </a:r>
          </a:p>
          <a:p>
            <a:r>
              <a:rPr lang="fr-FR" b="1" dirty="0" smtClean="0">
                <a:solidFill>
                  <a:schemeClr val="accent1"/>
                </a:solidFill>
              </a:rPr>
              <a:t>Les élèves peuvent adhérer au FSE, qui accompagne financièrement certains projets pédagogiques et achats de matériels ( ballons, raquettes, fournitures de l’atelier créatif...)</a:t>
            </a:r>
          </a:p>
          <a:p>
            <a:endParaRPr lang="fr-FR" b="1" dirty="0" smtClean="0">
              <a:solidFill>
                <a:schemeClr val="accent1"/>
              </a:solidFill>
            </a:endParaRPr>
          </a:p>
          <a:p>
            <a:endParaRPr lang="fr-FR" b="1" dirty="0">
              <a:solidFill>
                <a:schemeClr val="accent1"/>
              </a:solidFill>
            </a:endParaRPr>
          </a:p>
        </p:txBody>
      </p:sp>
      <p:pic>
        <p:nvPicPr>
          <p:cNvPr id="4" name="Image 3"/>
          <p:cNvPicPr>
            <a:picLocks noChangeAspect="1"/>
          </p:cNvPicPr>
          <p:nvPr/>
        </p:nvPicPr>
        <p:blipFill>
          <a:blip r:embed="rId2"/>
          <a:stretch>
            <a:fillRect/>
          </a:stretch>
        </p:blipFill>
        <p:spPr>
          <a:xfrm>
            <a:off x="98530" y="-19798"/>
            <a:ext cx="1756160" cy="827560"/>
          </a:xfrm>
          <a:prstGeom prst="rect">
            <a:avLst/>
          </a:prstGeom>
        </p:spPr>
      </p:pic>
    </p:spTree>
    <p:extLst>
      <p:ext uri="{BB962C8B-B14F-4D97-AF65-F5344CB8AC3E}">
        <p14:creationId xmlns:p14="http://schemas.microsoft.com/office/powerpoint/2010/main" val="2305236584"/>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709</TotalTime>
  <Words>1655</Words>
  <Application>Microsoft Office PowerPoint</Application>
  <PresentationFormat>Grand écran</PresentationFormat>
  <Paragraphs>222</Paragraphs>
  <Slides>19</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19</vt:i4>
      </vt:variant>
    </vt:vector>
  </HeadingPairs>
  <TitlesOfParts>
    <vt:vector size="25" baseType="lpstr">
      <vt:lpstr>Arial</vt:lpstr>
      <vt:lpstr>Calibri</vt:lpstr>
      <vt:lpstr>Times New Roman</vt:lpstr>
      <vt:lpstr>Trebuchet MS</vt:lpstr>
      <vt:lpstr>Wingdings 3</vt:lpstr>
      <vt:lpstr>Facette</vt:lpstr>
      <vt:lpstr>   Réunion de rentrée  niveau 5ème 4ème 3ème   </vt:lpstr>
      <vt:lpstr>    QUELQUES RAPPELS SUR LE FONCTIONNEMENT      DU SERVICE D’INTENDANCE</vt:lpstr>
      <vt:lpstr>    QUELQUES RAPPELS SUR LE FONCTIONNEMENT      DU SERVICE D’INTENDANCE</vt:lpstr>
      <vt:lpstr>    QUELQUES RAPPELS SUR LE FONCTIONNEMENT      LA SÉCURITÉ</vt:lpstr>
      <vt:lpstr>             LE FONCTIONNEMENT PÉDAGOGIQUE  </vt:lpstr>
      <vt:lpstr>            FONCTIONNEMENT PÉDAGOGIQUE :LES HORAIRES </vt:lpstr>
      <vt:lpstr>            FONCTIONNEMENT PÉDAGOGIQUE :LES ÉQUIPES</vt:lpstr>
      <vt:lpstr>            FONCTIONNEMENT PÉDAGOGIQUE :LES ATTENDUS</vt:lpstr>
      <vt:lpstr>              LES ATELIERS ET LES CLUBS</vt:lpstr>
      <vt:lpstr>      ABORDER LE COLLÈGE UN AUTRE FONCTIONNEMENT PÉDAGOGIQUE : PROGRAMME pHARe Programme de lutte contre le Harcèlement à l’Ecole   </vt:lpstr>
      <vt:lpstr>    PROGRAMME pHARe Programme de lutte contre le Harcèlement à l’Ecole  </vt:lpstr>
      <vt:lpstr>DISPOSITIF PORTABLE EN PAUSE</vt:lpstr>
      <vt:lpstr>LA CLASSE DE TROISIÈME</vt:lpstr>
      <vt:lpstr>LA CLASSE DE TROISIÈME</vt:lpstr>
      <vt:lpstr>LA CLASSE DE TROISIÈME</vt:lpstr>
      <vt:lpstr>LA CLASSE DE TROISIÈME</vt:lpstr>
      <vt:lpstr>LA CLASSE DE TROISIÈME</vt:lpstr>
      <vt:lpstr>LA CLASSE DE TROISIÈME</vt:lpstr>
      <vt:lpstr>LA CLASSE DE TROISIÈME</vt:lpstr>
    </vt:vector>
  </TitlesOfParts>
  <Company>CG63</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de rentrée  niveau 6ème</dc:title>
  <dc:creator>principal</dc:creator>
  <cp:lastModifiedBy>principal</cp:lastModifiedBy>
  <cp:revision>56</cp:revision>
  <cp:lastPrinted>2025-09-23T13:39:15Z</cp:lastPrinted>
  <dcterms:created xsi:type="dcterms:W3CDTF">2025-09-12T09:16:53Z</dcterms:created>
  <dcterms:modified xsi:type="dcterms:W3CDTF">2025-09-30T06:29:08Z</dcterms:modified>
</cp:coreProperties>
</file>