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0" r:id="rId3"/>
    <p:sldId id="272" r:id="rId4"/>
    <p:sldId id="273" r:id="rId5"/>
    <p:sldId id="274" r:id="rId6"/>
    <p:sldId id="257" r:id="rId7"/>
    <p:sldId id="261" r:id="rId8"/>
    <p:sldId id="258" r:id="rId9"/>
    <p:sldId id="276" r:id="rId10"/>
    <p:sldId id="263" r:id="rId11"/>
    <p:sldId id="264" r:id="rId12"/>
    <p:sldId id="267" r:id="rId13"/>
    <p:sldId id="260" r:id="rId14"/>
    <p:sldId id="259" r:id="rId15"/>
    <p:sldId id="268" r:id="rId16"/>
    <p:sldId id="269"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069" autoAdjust="0"/>
  </p:normalViewPr>
  <p:slideViewPr>
    <p:cSldViewPr snapToGrid="0">
      <p:cViewPr varScale="1">
        <p:scale>
          <a:sx n="119" d="100"/>
          <a:sy n="119" d="100"/>
        </p:scale>
        <p:origin x="96"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9/15/2025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9/15/2025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enfance.org/"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954505" y="330537"/>
            <a:ext cx="2366211" cy="1115036"/>
          </a:xfrm>
          <a:prstGeom prst="rect">
            <a:avLst/>
          </a:prstGeom>
        </p:spPr>
      </p:pic>
      <p:sp>
        <p:nvSpPr>
          <p:cNvPr id="2" name="Titre 1"/>
          <p:cNvSpPr>
            <a:spLocks noGrp="1"/>
          </p:cNvSpPr>
          <p:nvPr>
            <p:ph type="ctrTitle"/>
          </p:nvPr>
        </p:nvSpPr>
        <p:spPr>
          <a:xfrm>
            <a:off x="1507067" y="3876785"/>
            <a:ext cx="7766936" cy="1990224"/>
          </a:xfrm>
        </p:spPr>
        <p:txBody>
          <a:bodyPr tIns="360000">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sz="6700" dirty="0" smtClean="0"/>
              <a:t>Réunion de rentrée </a:t>
            </a:r>
            <a:br>
              <a:rPr lang="fr-FR" sz="6700" dirty="0" smtClean="0"/>
            </a:br>
            <a:r>
              <a:rPr lang="fr-FR" sz="6700" dirty="0" smtClean="0"/>
              <a:t>niveau 6</a:t>
            </a:r>
            <a:r>
              <a:rPr lang="fr-FR" sz="6700" baseline="30000" dirty="0" smtClean="0"/>
              <a:t>ème</a:t>
            </a:r>
            <a:r>
              <a:rPr lang="fr-FR" baseline="30000" dirty="0" smtClean="0"/>
              <a:t/>
            </a:r>
            <a:br>
              <a:rPr lang="fr-FR" baseline="30000" dirty="0" smtClean="0"/>
            </a:br>
            <a:r>
              <a:rPr lang="fr-FR" baseline="30000" dirty="0" smtClean="0"/>
              <a:t/>
            </a:r>
            <a:br>
              <a:rPr lang="fr-FR" baseline="30000" dirty="0" smtClean="0"/>
            </a:br>
            <a:r>
              <a:rPr lang="fr-FR" dirty="0" smtClean="0"/>
              <a:t/>
            </a:r>
            <a:br>
              <a:rPr lang="fr-FR" dirty="0" smtClean="0"/>
            </a:br>
            <a:endParaRPr lang="fr-FR" dirty="0"/>
          </a:p>
        </p:txBody>
      </p:sp>
      <p:sp>
        <p:nvSpPr>
          <p:cNvPr id="3" name="Sous-titre 2"/>
          <p:cNvSpPr>
            <a:spLocks noGrp="1"/>
          </p:cNvSpPr>
          <p:nvPr>
            <p:ph type="subTitle" idx="1"/>
          </p:nvPr>
        </p:nvSpPr>
        <p:spPr>
          <a:xfrm>
            <a:off x="1507067" y="4596063"/>
            <a:ext cx="7766936" cy="551669"/>
          </a:xfrm>
        </p:spPr>
        <p:txBody>
          <a:bodyPr>
            <a:noAutofit/>
          </a:bodyPr>
          <a:lstStyle/>
          <a:p>
            <a:r>
              <a:rPr lang="fr-FR" sz="4400" baseline="30000" dirty="0">
                <a:solidFill>
                  <a:schemeClr val="tx1"/>
                </a:solidFill>
                <a:ea typeface="+mj-ea"/>
                <a:cs typeface="+mj-cs"/>
              </a:rPr>
              <a:t>lundi 15 septembre 2025</a:t>
            </a:r>
            <a:endParaRPr lang="fr-FR" dirty="0">
              <a:solidFill>
                <a:schemeClr val="tx1"/>
              </a:solidFill>
            </a:endParaRPr>
          </a:p>
        </p:txBody>
      </p:sp>
    </p:spTree>
    <p:extLst>
      <p:ext uri="{BB962C8B-B14F-4D97-AF65-F5344CB8AC3E}">
        <p14:creationId xmlns:p14="http://schemas.microsoft.com/office/powerpoint/2010/main" val="2305942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970546"/>
            <a:ext cx="8596668" cy="882747"/>
          </a:xfrm>
        </p:spPr>
        <p:txBody>
          <a:bodyPr>
            <a:normAutofit/>
          </a:bodyPr>
          <a:lstStyle/>
          <a:p>
            <a:r>
              <a:rPr lang="fr-FR" sz="2400" dirty="0"/>
              <a:t>ABORDER LE COLLÈGE UN AUTRE FONCTIONNEMENT PÉDAGOGIQUE </a:t>
            </a:r>
            <a:r>
              <a:rPr lang="fr-FR" sz="2400" dirty="0" smtClean="0"/>
              <a:t>: LES DISPOSITFS ÉDUCATIFS</a:t>
            </a:r>
            <a:endParaRPr lang="fr-FR" sz="2400" dirty="0"/>
          </a:p>
        </p:txBody>
      </p:sp>
      <p:sp>
        <p:nvSpPr>
          <p:cNvPr id="3" name="Espace réservé du contenu 2"/>
          <p:cNvSpPr>
            <a:spLocks noGrp="1"/>
          </p:cNvSpPr>
          <p:nvPr>
            <p:ph idx="1"/>
          </p:nvPr>
        </p:nvSpPr>
        <p:spPr>
          <a:xfrm>
            <a:off x="677334" y="1762125"/>
            <a:ext cx="8596668" cy="4279237"/>
          </a:xfrm>
        </p:spPr>
        <p:txBody>
          <a:bodyPr>
            <a:normAutofit/>
          </a:bodyPr>
          <a:lstStyle/>
          <a:p>
            <a:endParaRPr lang="fr-FR" b="1" dirty="0" smtClean="0">
              <a:solidFill>
                <a:schemeClr val="accent1"/>
              </a:solidFill>
            </a:endParaRPr>
          </a:p>
          <a:p>
            <a:r>
              <a:rPr lang="fr-FR" b="1" dirty="0" smtClean="0">
                <a:solidFill>
                  <a:schemeClr val="accent1"/>
                </a:solidFill>
              </a:rPr>
              <a:t>CHOCS DES SAVOIRS: </a:t>
            </a:r>
            <a:r>
              <a:rPr lang="fr-FR" dirty="0" smtClean="0">
                <a:solidFill>
                  <a:schemeClr val="tx1"/>
                </a:solidFill>
              </a:rPr>
              <a:t>Poursuite du dispositif avec le choix de proposer 2h par semaine, en groupes, en mathématiques et en français.</a:t>
            </a:r>
          </a:p>
          <a:p>
            <a:pPr marL="0" indent="0">
              <a:buNone/>
            </a:pPr>
            <a:endParaRPr lang="fr-FR" dirty="0" smtClean="0">
              <a:solidFill>
                <a:schemeClr val="tx1"/>
              </a:solidFill>
            </a:endParaRPr>
          </a:p>
          <a:p>
            <a:r>
              <a:rPr lang="fr-FR" b="1" dirty="0">
                <a:solidFill>
                  <a:schemeClr val="accent1"/>
                </a:solidFill>
              </a:rPr>
              <a:t>DEVOIRS FAITS: </a:t>
            </a:r>
            <a:r>
              <a:rPr lang="fr-FR" dirty="0" smtClean="0">
                <a:solidFill>
                  <a:schemeClr val="tx1"/>
                </a:solidFill>
              </a:rPr>
              <a:t>mis en </a:t>
            </a:r>
            <a:r>
              <a:rPr lang="fr-FR" dirty="0">
                <a:solidFill>
                  <a:schemeClr val="tx1"/>
                </a:solidFill>
              </a:rPr>
              <a:t>place à compter du 30/09 les mardis après </a:t>
            </a:r>
            <a:r>
              <a:rPr lang="fr-FR" dirty="0" smtClean="0">
                <a:solidFill>
                  <a:schemeClr val="tx1"/>
                </a:solidFill>
              </a:rPr>
              <a:t>16h00 avec Mme FERNANDES et Mme RAJAT.</a:t>
            </a:r>
          </a:p>
          <a:p>
            <a:pPr marL="0" indent="0">
              <a:buNone/>
            </a:pPr>
            <a:endParaRPr lang="fr-FR" dirty="0" smtClean="0">
              <a:solidFill>
                <a:schemeClr val="tx1"/>
              </a:solidFill>
            </a:endParaRPr>
          </a:p>
          <a:p>
            <a:r>
              <a:rPr lang="fr-FR" b="1" dirty="0" smtClean="0">
                <a:solidFill>
                  <a:schemeClr val="accent1"/>
                </a:solidFill>
              </a:rPr>
              <a:t>PISCINE: </a:t>
            </a:r>
            <a:r>
              <a:rPr lang="fr-FR" dirty="0" smtClean="0">
                <a:solidFill>
                  <a:schemeClr val="tx1"/>
                </a:solidFill>
              </a:rPr>
              <a:t>JEUDI DU 27/04 AU 26/06 (sur 10 semaines)</a:t>
            </a:r>
            <a:endParaRPr lang="fr-FR" b="1" dirty="0" smtClean="0">
              <a:solidFill>
                <a:schemeClr val="accent1"/>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2819941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6186" y="260614"/>
            <a:ext cx="8596668" cy="666749"/>
          </a:xfrm>
        </p:spPr>
        <p:txBody>
          <a:bodyPr>
            <a:noAutofit/>
          </a:bodyPr>
          <a:lstStyle/>
          <a:p>
            <a:pPr algn="ctr"/>
            <a:r>
              <a:rPr lang="fr-FR" sz="2400" dirty="0" smtClean="0"/>
              <a:t>		    ABORDER </a:t>
            </a:r>
            <a:r>
              <a:rPr lang="fr-FR" sz="2400" dirty="0"/>
              <a:t>LE COLLÈGE UN AUTRE FONCTIONNEMENT PÉDAGOGIQUE : </a:t>
            </a:r>
            <a:r>
              <a:rPr lang="fr-FR" sz="2400" b="1" dirty="0" smtClean="0"/>
              <a:t>PROGRAMME </a:t>
            </a:r>
            <a:r>
              <a:rPr lang="fr-FR" sz="2400" b="1" dirty="0" err="1"/>
              <a:t>pHARe</a:t>
            </a:r>
            <a:r>
              <a:rPr lang="fr-FR" sz="2800" b="1" dirty="0"/>
              <a:t/>
            </a:r>
            <a:br>
              <a:rPr lang="fr-FR" sz="2800" b="1" dirty="0"/>
            </a:br>
            <a:r>
              <a:rPr lang="fr-FR" sz="1400" i="1" dirty="0">
                <a:solidFill>
                  <a:schemeClr val="tx1"/>
                </a:solidFill>
              </a:rPr>
              <a:t>Programme de lutte </a:t>
            </a:r>
            <a:r>
              <a:rPr lang="fr-FR" sz="1400" i="1" dirty="0" smtClean="0">
                <a:solidFill>
                  <a:schemeClr val="tx1"/>
                </a:solidFill>
              </a:rPr>
              <a:t>contre le </a:t>
            </a:r>
            <a:r>
              <a:rPr lang="fr-FR" sz="1400" i="1" dirty="0">
                <a:solidFill>
                  <a:schemeClr val="tx1"/>
                </a:solidFill>
              </a:rPr>
              <a:t>Harcèlement à </a:t>
            </a:r>
            <a:r>
              <a:rPr lang="fr-FR" sz="1400" i="1" dirty="0" smtClean="0">
                <a:solidFill>
                  <a:schemeClr val="tx1"/>
                </a:solidFill>
              </a:rPr>
              <a:t>l’Ecole</a:t>
            </a:r>
            <a:br>
              <a:rPr lang="fr-FR" sz="1400" i="1" dirty="0" smtClean="0">
                <a:solidFill>
                  <a:schemeClr val="tx1"/>
                </a:solidFill>
              </a:rPr>
            </a:br>
            <a:r>
              <a:rPr lang="fr-FR" sz="1400" i="1" dirty="0">
                <a:solidFill>
                  <a:schemeClr val="tx1"/>
                </a:solidFill>
              </a:rPr>
              <a:t/>
            </a:r>
            <a:br>
              <a:rPr lang="fr-FR" sz="1400" i="1" dirty="0">
                <a:solidFill>
                  <a:schemeClr val="tx1"/>
                </a:solidFill>
              </a:rPr>
            </a:br>
            <a:r>
              <a:rPr lang="fr-FR" sz="1400" i="1" dirty="0">
                <a:solidFill>
                  <a:schemeClr val="tx1"/>
                </a:solidFill>
              </a:rPr>
              <a:t/>
            </a:r>
            <a:br>
              <a:rPr lang="fr-FR" sz="1400" i="1" dirty="0">
                <a:solidFill>
                  <a:schemeClr val="tx1"/>
                </a:solidFill>
              </a:rPr>
            </a:br>
            <a:endParaRPr lang="fr-FR" sz="1800" dirty="0"/>
          </a:p>
        </p:txBody>
      </p:sp>
      <p:pic>
        <p:nvPicPr>
          <p:cNvPr id="4" name="Image 3"/>
          <p:cNvPicPr>
            <a:picLocks noChangeAspect="1"/>
          </p:cNvPicPr>
          <p:nvPr/>
        </p:nvPicPr>
        <p:blipFill>
          <a:blip r:embed="rId2"/>
          <a:stretch>
            <a:fillRect/>
          </a:stretch>
        </p:blipFill>
        <p:spPr>
          <a:xfrm>
            <a:off x="172009" y="42872"/>
            <a:ext cx="1756160" cy="827560"/>
          </a:xfrm>
          <a:prstGeom prst="rect">
            <a:avLst/>
          </a:prstGeom>
        </p:spPr>
      </p:pic>
      <p:sp>
        <p:nvSpPr>
          <p:cNvPr id="10" name="Rectangle 6"/>
          <p:cNvSpPr>
            <a:spLocks noChangeArrowheads="1"/>
          </p:cNvSpPr>
          <p:nvPr/>
        </p:nvSpPr>
        <p:spPr bwMode="auto">
          <a:xfrm>
            <a:off x="172009" y="1475937"/>
            <a:ext cx="9725024"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a:t>
            </a:r>
            <a:r>
              <a:rPr lang="fr-FR" altLang="fr-FR" sz="1400" b="1" dirty="0" smtClean="0">
                <a:solidFill>
                  <a:srgbClr val="532476"/>
                </a:solidFill>
                <a:latin typeface="Calibri" panose="020F0502020204030204" pitchFamily="34" charset="0"/>
                <a:ea typeface="Calibri" panose="020F0502020204030204" pitchFamily="34" charset="0"/>
                <a:cs typeface="Times New Roman" panose="02020603050405020304" pitchFamily="18" charset="0"/>
              </a:rPr>
              <a:t>HARCÈLEMENT : </a:t>
            </a: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Un élève est victime de harcèlement scolaire lorsqu'il subit, de manière répétée, des violences verbales, morales ou physiques de la part d'un ou plusieurs autres élèves</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Ces actes de violence sont, par exemple, des insultes, des moqueries, des brimades, des rejets d'un groupe, des bousculades, des coups, des vols.</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harcèlement scolaire peut être commis à l'intérieur ou en dehors de l'établissement scolaire</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harcèlement scolaire entraine une dégradation des conditions de vie de l'élève</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 Cela se manifeste notamment par l'anxiété, la chute des résultats scolaires et la dépression.</a:t>
            </a:r>
            <a:endParaRPr kumimoji="0" lang="fr-FR" altLang="fr-FR" sz="3200" b="0" i="0" u="none" strike="noStrike" cap="none" normalizeH="0" baseline="0" dirty="0" smtClean="0">
              <a:ln>
                <a:noFill/>
              </a:ln>
              <a:solidFill>
                <a:schemeClr val="tx1"/>
              </a:solidFill>
              <a:effectLst/>
              <a:latin typeface="Arial" panose="020B0604020202020204" pitchFamily="34" charset="0"/>
            </a:endParaRPr>
          </a:p>
        </p:txBody>
      </p:sp>
      <p:sp>
        <p:nvSpPr>
          <p:cNvPr id="12" name="Espace réservé du contenu 11"/>
          <p:cNvSpPr>
            <a:spLocks noGrp="1"/>
          </p:cNvSpPr>
          <p:nvPr>
            <p:ph idx="1"/>
          </p:nvPr>
        </p:nvSpPr>
        <p:spPr>
          <a:xfrm>
            <a:off x="205346" y="3190237"/>
            <a:ext cx="9658349" cy="3134363"/>
          </a:xfrm>
        </p:spPr>
        <p:txBody>
          <a:bodyPr/>
          <a:lstStyle/>
          <a:p>
            <a:r>
              <a:rPr lang="fr-FR" b="1" dirty="0" smtClean="0">
                <a:solidFill>
                  <a:schemeClr val="accent2"/>
                </a:solidFill>
              </a:rPr>
              <a:t>LE DISPOSITIF:</a:t>
            </a:r>
          </a:p>
          <a:p>
            <a:r>
              <a:rPr lang="fr-FR" b="1" dirty="0" smtClean="0">
                <a:solidFill>
                  <a:schemeClr val="accent2"/>
                </a:solidFill>
              </a:rPr>
              <a:t>1/ des équipes élèves et adultes</a:t>
            </a:r>
          </a:p>
          <a:p>
            <a:r>
              <a:rPr lang="fr-FR" b="1" dirty="0" smtClean="0">
                <a:solidFill>
                  <a:schemeClr val="accent2"/>
                </a:solidFill>
              </a:rPr>
              <a:t>2/ un protocole</a:t>
            </a:r>
          </a:p>
          <a:p>
            <a:r>
              <a:rPr lang="fr-FR" b="1" dirty="0" smtClean="0">
                <a:solidFill>
                  <a:schemeClr val="accent2"/>
                </a:solidFill>
              </a:rPr>
              <a:t>3/ un calendrier d’actions :</a:t>
            </a:r>
          </a:p>
          <a:p>
            <a:pPr lvl="1"/>
            <a:r>
              <a:rPr lang="fr-FR" b="1" dirty="0" smtClean="0">
                <a:solidFill>
                  <a:schemeClr val="accent2"/>
                </a:solidFill>
              </a:rPr>
              <a:t>- Journée Nationale de lutte contre le harcèlement scolaire 10 novembre 2025</a:t>
            </a:r>
          </a:p>
          <a:p>
            <a:pPr lvl="1"/>
            <a:r>
              <a:rPr lang="fr-FR" b="1" dirty="0" smtClean="0">
                <a:solidFill>
                  <a:schemeClr val="accent2"/>
                </a:solidFill>
              </a:rPr>
              <a:t>- participation à l’enquête climat </a:t>
            </a:r>
          </a:p>
          <a:p>
            <a:pPr lvl="1"/>
            <a:r>
              <a:rPr lang="fr-FR" b="1" dirty="0" smtClean="0">
                <a:solidFill>
                  <a:schemeClr val="accent2"/>
                </a:solidFill>
              </a:rPr>
              <a:t>- concours non au harcèlement</a:t>
            </a:r>
          </a:p>
          <a:p>
            <a:pPr lvl="1"/>
            <a:r>
              <a:rPr lang="fr-FR" b="1" dirty="0" smtClean="0">
                <a:solidFill>
                  <a:schemeClr val="accent2"/>
                </a:solidFill>
              </a:rPr>
              <a:t>-</a:t>
            </a:r>
            <a:r>
              <a:rPr lang="fr-FR" b="1" dirty="0" err="1" smtClean="0">
                <a:solidFill>
                  <a:schemeClr val="accent2"/>
                </a:solidFill>
              </a:rPr>
              <a:t>Safer</a:t>
            </a:r>
            <a:r>
              <a:rPr lang="fr-FR" b="1" dirty="0" smtClean="0">
                <a:solidFill>
                  <a:schemeClr val="accent2"/>
                </a:solidFill>
              </a:rPr>
              <a:t> internet </a:t>
            </a:r>
            <a:r>
              <a:rPr lang="fr-FR" b="1" dirty="0" err="1" smtClean="0">
                <a:solidFill>
                  <a:schemeClr val="accent2"/>
                </a:solidFill>
              </a:rPr>
              <a:t>day</a:t>
            </a:r>
            <a:endParaRPr lang="fr-FR" b="1" dirty="0">
              <a:solidFill>
                <a:schemeClr val="accent2"/>
              </a:solidFill>
            </a:endParaRPr>
          </a:p>
        </p:txBody>
      </p:sp>
    </p:spTree>
    <p:extLst>
      <p:ext uri="{BB962C8B-B14F-4D97-AF65-F5344CB8AC3E}">
        <p14:creationId xmlns:p14="http://schemas.microsoft.com/office/powerpoint/2010/main" val="2249450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695326"/>
            <a:ext cx="8596668" cy="666749"/>
          </a:xfrm>
        </p:spPr>
        <p:txBody>
          <a:bodyPr>
            <a:noAutofit/>
          </a:bodyPr>
          <a:lstStyle/>
          <a:p>
            <a:r>
              <a:rPr lang="fr-FR" sz="2800" b="1" dirty="0" smtClean="0"/>
              <a:t>				PROGRAMME </a:t>
            </a:r>
            <a:r>
              <a:rPr lang="fr-FR" sz="2800" b="1" dirty="0" err="1"/>
              <a:t>pHARe</a:t>
            </a:r>
            <a:r>
              <a:rPr lang="fr-FR" sz="2800" b="1" dirty="0"/>
              <a:t/>
            </a:r>
            <a:br>
              <a:rPr lang="fr-FR" sz="2800" b="1" dirty="0"/>
            </a:br>
            <a:r>
              <a:rPr lang="fr-FR" sz="1400" i="1" dirty="0" smtClean="0">
                <a:solidFill>
                  <a:schemeClr val="tx1"/>
                </a:solidFill>
              </a:rPr>
              <a:t>Programme </a:t>
            </a:r>
            <a:r>
              <a:rPr lang="fr-FR" sz="1400" i="1" dirty="0">
                <a:solidFill>
                  <a:schemeClr val="tx1"/>
                </a:solidFill>
              </a:rPr>
              <a:t>de lutte </a:t>
            </a:r>
            <a:r>
              <a:rPr lang="fr-FR" sz="1400" i="1" dirty="0" smtClean="0">
                <a:solidFill>
                  <a:schemeClr val="tx1"/>
                </a:solidFill>
              </a:rPr>
              <a:t>contre le </a:t>
            </a:r>
            <a:r>
              <a:rPr lang="fr-FR" sz="1400" i="1" dirty="0">
                <a:solidFill>
                  <a:schemeClr val="tx1"/>
                </a:solidFill>
              </a:rPr>
              <a:t>Harcèlement à l’Ecole</a:t>
            </a:r>
            <a:br>
              <a:rPr lang="fr-FR" sz="1400" i="1" dirty="0">
                <a:solidFill>
                  <a:schemeClr val="tx1"/>
                </a:solidFill>
              </a:rPr>
            </a:br>
            <a:r>
              <a:rPr lang="fr-FR" sz="1400" i="1" dirty="0">
                <a:solidFill>
                  <a:schemeClr val="tx1"/>
                </a:solidFill>
              </a:rPr>
              <a:t/>
            </a:r>
            <a:br>
              <a:rPr lang="fr-FR" sz="1400" i="1" dirty="0">
                <a:solidFill>
                  <a:schemeClr val="tx1"/>
                </a:solidFill>
              </a:rPr>
            </a:br>
            <a:endParaRPr lang="fr-FR" sz="18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graphicFrame>
        <p:nvGraphicFramePr>
          <p:cNvPr id="7" name="Tableau 6"/>
          <p:cNvGraphicFramePr>
            <a:graphicFrameLocks noGrp="1"/>
          </p:cNvGraphicFramePr>
          <p:nvPr>
            <p:extLst>
              <p:ext uri="{D42A27DB-BD31-4B8C-83A1-F6EECF244321}">
                <p14:modId xmlns:p14="http://schemas.microsoft.com/office/powerpoint/2010/main" val="2331637163"/>
              </p:ext>
            </p:extLst>
          </p:nvPr>
        </p:nvGraphicFramePr>
        <p:xfrm>
          <a:off x="677333" y="1522888"/>
          <a:ext cx="9038167" cy="4822581"/>
        </p:xfrm>
        <a:graphic>
          <a:graphicData uri="http://schemas.openxmlformats.org/drawingml/2006/table">
            <a:tbl>
              <a:tblPr firstRow="1" firstCol="1" bandRow="1">
                <a:tableStyleId>{5C22544A-7EE6-4342-B048-85BDC9FD1C3A}</a:tableStyleId>
              </a:tblPr>
              <a:tblGrid>
                <a:gridCol w="2221842">
                  <a:extLst>
                    <a:ext uri="{9D8B030D-6E8A-4147-A177-3AD203B41FA5}">
                      <a16:colId xmlns:a16="http://schemas.microsoft.com/office/drawing/2014/main" val="1507077861"/>
                    </a:ext>
                  </a:extLst>
                </a:gridCol>
                <a:gridCol w="3472287">
                  <a:extLst>
                    <a:ext uri="{9D8B030D-6E8A-4147-A177-3AD203B41FA5}">
                      <a16:colId xmlns:a16="http://schemas.microsoft.com/office/drawing/2014/main" val="2624339370"/>
                    </a:ext>
                  </a:extLst>
                </a:gridCol>
                <a:gridCol w="3344038">
                  <a:extLst>
                    <a:ext uri="{9D8B030D-6E8A-4147-A177-3AD203B41FA5}">
                      <a16:colId xmlns:a16="http://schemas.microsoft.com/office/drawing/2014/main" val="3565899006"/>
                    </a:ext>
                  </a:extLst>
                </a:gridCol>
              </a:tblGrid>
              <a:tr h="575566">
                <a:tc>
                  <a:txBody>
                    <a:bodyPr/>
                    <a:lstStyle/>
                    <a:p>
                      <a:pPr algn="ctr">
                        <a:lnSpc>
                          <a:spcPct val="107000"/>
                        </a:lnSpc>
                        <a:spcAft>
                          <a:spcPts val="0"/>
                        </a:spcAft>
                      </a:pPr>
                      <a:r>
                        <a:rPr lang="fr-FR" sz="900" dirty="0">
                          <a:effectLst/>
                        </a:rPr>
                        <a:t>REPÉRER</a:t>
                      </a:r>
                      <a:endParaRPr lang="fr-FR" sz="700" dirty="0">
                        <a:effectLst/>
                      </a:endParaRPr>
                    </a:p>
                    <a:p>
                      <a:pPr algn="ctr">
                        <a:lnSpc>
                          <a:spcPct val="107000"/>
                        </a:lnSpc>
                        <a:spcAft>
                          <a:spcPts val="0"/>
                        </a:spcAft>
                      </a:pPr>
                      <a:r>
                        <a:rPr lang="fr-FR" sz="900" dirty="0">
                          <a:effectLst/>
                        </a:rPr>
                        <a:t> </a:t>
                      </a:r>
                      <a:endParaRPr lang="fr-F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400" dirty="0">
                          <a:effectLst/>
                        </a:rPr>
                        <a:t> </a:t>
                      </a:r>
                      <a:endParaRPr lang="fr-FR" sz="700" dirty="0">
                        <a:effectLst/>
                      </a:endParaRPr>
                    </a:p>
                    <a:p>
                      <a:pPr algn="ctr">
                        <a:lnSpc>
                          <a:spcPct val="107000"/>
                        </a:lnSpc>
                        <a:spcAft>
                          <a:spcPts val="0"/>
                        </a:spcAft>
                      </a:pPr>
                      <a:r>
                        <a:rPr lang="fr-FR" sz="900" dirty="0">
                          <a:effectLst/>
                        </a:rPr>
                        <a:t>ALERTER</a:t>
                      </a:r>
                      <a:endParaRPr lang="fr-FR" sz="700" dirty="0">
                        <a:effectLst/>
                      </a:endParaRPr>
                    </a:p>
                    <a:p>
                      <a:pPr algn="ctr">
                        <a:lnSpc>
                          <a:spcPct val="107000"/>
                        </a:lnSpc>
                        <a:spcAft>
                          <a:spcPts val="0"/>
                        </a:spcAft>
                      </a:pPr>
                      <a:r>
                        <a:rPr lang="fr-FR" sz="900" dirty="0">
                          <a:effectLst/>
                        </a:rPr>
                        <a:t> </a:t>
                      </a:r>
                      <a:endParaRPr lang="fr-F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marL="0" marR="0" indent="0" algn="ctr" defTabSz="457200" rtl="0" eaLnBrk="1" fontAlgn="auto" latinLnBrk="0" hangingPunct="1">
                        <a:lnSpc>
                          <a:spcPct val="107000"/>
                        </a:lnSpc>
                        <a:spcBef>
                          <a:spcPts val="0"/>
                        </a:spcBef>
                        <a:spcAft>
                          <a:spcPts val="0"/>
                        </a:spcAft>
                        <a:buClrTx/>
                        <a:buSzTx/>
                        <a:buFontTx/>
                        <a:buNone/>
                        <a:tabLst/>
                        <a:defRPr/>
                      </a:pPr>
                      <a:r>
                        <a:rPr lang="fr-FR" sz="900" dirty="0" smtClean="0">
                          <a:effectLst/>
                        </a:rPr>
                        <a:t>       PRENDRE EN CHARGE</a:t>
                      </a:r>
                    </a:p>
                    <a:p>
                      <a:pPr marL="0" marR="0" indent="0" algn="ctr" defTabSz="457200" rtl="0" eaLnBrk="1" fontAlgn="auto" latinLnBrk="0" hangingPunct="1">
                        <a:lnSpc>
                          <a:spcPct val="107000"/>
                        </a:lnSpc>
                        <a:spcBef>
                          <a:spcPts val="0"/>
                        </a:spcBef>
                        <a:spcAft>
                          <a:spcPts val="0"/>
                        </a:spcAft>
                        <a:buClrTx/>
                        <a:buSzTx/>
                        <a:buFontTx/>
                        <a:buNone/>
                        <a:tabLst/>
                        <a:defRPr/>
                      </a:pPr>
                      <a:endParaRPr lang="fr-FR" sz="7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fr-FR" sz="900" dirty="0">
                          <a:effectLst/>
                        </a:rPr>
                        <a:t> </a:t>
                      </a:r>
                      <a:endParaRPr lang="fr-FR" sz="700" dirty="0">
                        <a:effectLst/>
                      </a:endParaRPr>
                    </a:p>
                    <a:p>
                      <a:pPr algn="ctr">
                        <a:lnSpc>
                          <a:spcPct val="107000"/>
                        </a:lnSpc>
                        <a:spcAft>
                          <a:spcPts val="0"/>
                        </a:spcAft>
                      </a:pPr>
                      <a:r>
                        <a:rPr lang="fr-FR" sz="700" dirty="0">
                          <a:effectLst/>
                        </a:rPr>
                        <a:t> </a:t>
                      </a:r>
                    </a:p>
                    <a:p>
                      <a:pPr algn="ctr">
                        <a:lnSpc>
                          <a:spcPct val="107000"/>
                        </a:lnSpc>
                        <a:spcAft>
                          <a:spcPts val="0"/>
                        </a:spcAft>
                      </a:pPr>
                      <a:r>
                        <a:rPr lang="fr-FR" sz="100" dirty="0">
                          <a:effectLst/>
                        </a:rPr>
                        <a:t> </a:t>
                      </a:r>
                      <a:endParaRPr lang="fr-FR" sz="700" dirty="0">
                        <a:effectLst/>
                      </a:endParaRPr>
                    </a:p>
                  </a:txBody>
                  <a:tcPr marL="44118" marR="44118" marT="0" marB="0"/>
                </a:tc>
                <a:extLst>
                  <a:ext uri="{0D108BD9-81ED-4DB2-BD59-A6C34878D82A}">
                    <a16:rowId xmlns:a16="http://schemas.microsoft.com/office/drawing/2014/main" val="3833699478"/>
                  </a:ext>
                </a:extLst>
              </a:tr>
              <a:tr h="1168621">
                <a:tc rowSpan="4">
                  <a:txBody>
                    <a:bodyPr/>
                    <a:lstStyle/>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UN ÉLÈVE EN SOUFFRANCE EST REPÉRÉ</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1000" dirty="0">
                          <a:effectLst/>
                        </a:rPr>
                        <a:t>Par l’élève victime ou un témoin, la famille, un élève ambassadeur </a:t>
                      </a:r>
                      <a:r>
                        <a:rPr lang="fr-FR" sz="1000" dirty="0" err="1">
                          <a:effectLst/>
                        </a:rPr>
                        <a:t>pHARe</a:t>
                      </a:r>
                      <a:r>
                        <a:rPr lang="fr-FR" sz="1000" dirty="0">
                          <a:effectLst/>
                        </a:rPr>
                        <a:t>, un adulte du collège</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ACCUEIL DE L’ÉLÈVE VICTIME</a:t>
                      </a:r>
                      <a:endParaRPr lang="fr-FR" sz="900" b="1" dirty="0">
                        <a:effectLst/>
                      </a:endParaRPr>
                    </a:p>
                    <a:p>
                      <a:pPr>
                        <a:lnSpc>
                          <a:spcPct val="107000"/>
                        </a:lnSpc>
                        <a:spcAft>
                          <a:spcPts val="0"/>
                        </a:spcAft>
                      </a:pPr>
                      <a:r>
                        <a:rPr lang="fr-FR" sz="800" dirty="0">
                          <a:effectLst/>
                        </a:rPr>
                        <a:t>- L’élève victime est pris en charge par un membre de l’équipe ressource, afin qu’il puisse être écouté dans un cadre bienveillant et sécurisant. </a:t>
                      </a:r>
                      <a:endParaRPr lang="fr-FR" sz="900" dirty="0">
                        <a:effectLst/>
                      </a:endParaRPr>
                    </a:p>
                    <a:p>
                      <a:pPr>
                        <a:lnSpc>
                          <a:spcPct val="107000"/>
                        </a:lnSpc>
                        <a:spcAft>
                          <a:spcPts val="0"/>
                        </a:spcAft>
                      </a:pPr>
                      <a:r>
                        <a:rPr lang="fr-FR" sz="800" dirty="0">
                          <a:effectLst/>
                        </a:rPr>
                        <a:t>- Récoltes des faits et des ressentis de la victime.</a:t>
                      </a:r>
                      <a:endParaRPr lang="fr-FR" sz="900" dirty="0">
                        <a:effectLst/>
                      </a:endParaRPr>
                    </a:p>
                    <a:p>
                      <a:pPr>
                        <a:lnSpc>
                          <a:spcPct val="107000"/>
                        </a:lnSpc>
                        <a:spcAft>
                          <a:spcPts val="0"/>
                        </a:spcAft>
                      </a:pPr>
                      <a:r>
                        <a:rPr lang="fr-FR" sz="800" dirty="0">
                          <a:effectLst/>
                        </a:rPr>
                        <a:t>- La principale notifie les faits dans l’application « faits établissements » quand le harcèlement est caractérisé et lance une procédure harcèlement.</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375205260"/>
                  </a:ext>
                </a:extLst>
              </a:tr>
              <a:tr h="951522">
                <a:tc vMerge="1">
                  <a:txBody>
                    <a:bodyPr/>
                    <a:lstStyle/>
                    <a:p>
                      <a:endParaRPr lang="fr-FR"/>
                    </a:p>
                  </a:txBody>
                  <a:tcPr/>
                </a:tc>
                <a:tc>
                  <a:txBody>
                    <a:bodyPr/>
                    <a:lstStyle/>
                    <a:p>
                      <a:pPr algn="ctr">
                        <a:lnSpc>
                          <a:spcPct val="107000"/>
                        </a:lnSpc>
                        <a:spcAft>
                          <a:spcPts val="0"/>
                        </a:spcAft>
                      </a:pPr>
                      <a:r>
                        <a:rPr lang="fr-FR" sz="1000" dirty="0">
                          <a:effectLst/>
                        </a:rPr>
                        <a:t>AU COLLÈGE </a:t>
                      </a:r>
                      <a:endParaRPr lang="fr-FR" sz="1050" dirty="0">
                        <a:effectLst/>
                      </a:endParaRPr>
                    </a:p>
                    <a:p>
                      <a:pPr>
                        <a:lnSpc>
                          <a:spcPct val="107000"/>
                        </a:lnSpc>
                        <a:spcAft>
                          <a:spcPts val="0"/>
                        </a:spcAft>
                      </a:pPr>
                      <a:r>
                        <a:rPr lang="fr-FR" sz="800" dirty="0">
                          <a:effectLst/>
                        </a:rPr>
                        <a:t>- </a:t>
                      </a:r>
                      <a:r>
                        <a:rPr lang="fr-FR" sz="1000" dirty="0">
                          <a:effectLst/>
                        </a:rPr>
                        <a:t>Auprès de la </a:t>
                      </a:r>
                      <a:r>
                        <a:rPr lang="fr-FR" sz="1000" dirty="0" smtClean="0">
                          <a:effectLst/>
                        </a:rPr>
                        <a:t>Principale Adjointe </a:t>
                      </a:r>
                      <a:endParaRPr lang="fr-FR" sz="1050" dirty="0">
                        <a:effectLst/>
                      </a:endParaRPr>
                    </a:p>
                    <a:p>
                      <a:pPr>
                        <a:lnSpc>
                          <a:spcPct val="107000"/>
                        </a:lnSpc>
                        <a:spcAft>
                          <a:spcPts val="0"/>
                        </a:spcAft>
                      </a:pPr>
                      <a:r>
                        <a:rPr lang="fr-FR" sz="1000" dirty="0">
                          <a:effectLst/>
                        </a:rPr>
                        <a:t>- Ou des membres de l’équipe ressource :</a:t>
                      </a:r>
                      <a:endParaRPr lang="fr-FR" sz="1050" dirty="0">
                        <a:effectLst/>
                      </a:endParaRPr>
                    </a:p>
                    <a:p>
                      <a:pPr>
                        <a:lnSpc>
                          <a:spcPct val="107000"/>
                        </a:lnSpc>
                        <a:spcAft>
                          <a:spcPts val="0"/>
                        </a:spcAft>
                      </a:pPr>
                      <a:r>
                        <a:rPr lang="fr-FR" sz="1000" dirty="0">
                          <a:effectLst/>
                        </a:rPr>
                        <a:t> </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MISE EN PLACE DE MESURES DE PROTECTION</a:t>
                      </a:r>
                      <a:endParaRPr lang="fr-FR" sz="900" b="1" dirty="0">
                        <a:effectLst/>
                      </a:endParaRPr>
                    </a:p>
                    <a:p>
                      <a:pPr>
                        <a:lnSpc>
                          <a:spcPct val="107000"/>
                        </a:lnSpc>
                        <a:spcAft>
                          <a:spcPts val="0"/>
                        </a:spcAft>
                      </a:pPr>
                      <a:r>
                        <a:rPr lang="fr-FR" sz="800" dirty="0">
                          <a:effectLst/>
                        </a:rPr>
                        <a:t>- Mobiliser les élèves ambassadeurs, pour que l’élève victime ne soit pas isolé, ainsi que ses amis proches.</a:t>
                      </a:r>
                      <a:endParaRPr lang="fr-FR" sz="900" dirty="0">
                        <a:effectLst/>
                      </a:endParaRPr>
                    </a:p>
                    <a:p>
                      <a:pPr>
                        <a:lnSpc>
                          <a:spcPct val="107000"/>
                        </a:lnSpc>
                        <a:spcAft>
                          <a:spcPts val="0"/>
                        </a:spcAft>
                      </a:pPr>
                      <a:r>
                        <a:rPr lang="fr-FR" sz="800" dirty="0">
                          <a:effectLst/>
                        </a:rPr>
                        <a:t>Renforcer la vigilance des adultes autour de la sécurisation de l’élève.</a:t>
                      </a:r>
                      <a:endParaRPr lang="fr-FR" sz="900" dirty="0">
                        <a:effectLst/>
                      </a:endParaRPr>
                    </a:p>
                    <a:p>
                      <a:pPr>
                        <a:lnSpc>
                          <a:spcPct val="107000"/>
                        </a:lnSpc>
                        <a:spcAft>
                          <a:spcPts val="0"/>
                        </a:spcAft>
                      </a:pPr>
                      <a:r>
                        <a:rPr lang="fr-FR" sz="800" dirty="0">
                          <a:effectLst/>
                        </a:rPr>
                        <a:t>- Mise en place de rendez-vous réguliers, pour faire le point de l’évolution de la situation, des conséquences et/ou de sa résolution.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679616473"/>
                  </a:ext>
                </a:extLst>
              </a:tr>
              <a:tr h="557976">
                <a:tc vMerge="1">
                  <a:txBody>
                    <a:bodyPr/>
                    <a:lstStyle/>
                    <a:p>
                      <a:endParaRPr lang="fr-FR"/>
                    </a:p>
                  </a:txBody>
                  <a:tcPr/>
                </a:tc>
                <a:tc rowSpan="2">
                  <a:txBody>
                    <a:bodyPr/>
                    <a:lstStyle/>
                    <a:p>
                      <a:pPr algn="ctr">
                        <a:lnSpc>
                          <a:spcPct val="107000"/>
                        </a:lnSpc>
                        <a:spcAft>
                          <a:spcPts val="0"/>
                        </a:spcAft>
                      </a:pPr>
                      <a:r>
                        <a:rPr lang="fr-FR" sz="800" dirty="0">
                          <a:effectLst/>
                        </a:rPr>
                        <a:t>ET/OU SIGNALEMENT EXTÉRIEUR</a:t>
                      </a:r>
                      <a:endParaRPr lang="fr-FR" sz="900" dirty="0">
                        <a:effectLst/>
                      </a:endParaRPr>
                    </a:p>
                    <a:p>
                      <a:pPr>
                        <a:lnSpc>
                          <a:spcPct val="107000"/>
                        </a:lnSpc>
                        <a:spcAft>
                          <a:spcPts val="0"/>
                        </a:spcAft>
                      </a:pPr>
                      <a:r>
                        <a:rPr lang="fr-FR" sz="800" dirty="0">
                          <a:effectLst/>
                        </a:rPr>
                        <a:t>- </a:t>
                      </a:r>
                      <a:r>
                        <a:rPr lang="fr-FR" sz="1100" dirty="0">
                          <a:effectLst/>
                        </a:rPr>
                        <a:t>3018 plateforme </a:t>
                      </a:r>
                      <a:r>
                        <a:rPr lang="fr-FR" sz="1100" dirty="0" smtClean="0">
                          <a:effectLst/>
                        </a:rPr>
                        <a:t>téléphonique </a:t>
                      </a:r>
                      <a:r>
                        <a:rPr lang="fr-FR" sz="1100" dirty="0">
                          <a:effectLst/>
                        </a:rPr>
                        <a:t>(7j/7j de 9h à 23h) + application + site  </a:t>
                      </a:r>
                      <a:r>
                        <a:rPr lang="fr-FR" sz="1050" u="sng" dirty="0">
                          <a:effectLst/>
                          <a:hlinkClick r:id="rId3"/>
                        </a:rPr>
                        <a:t>https://e-enfance.org/</a:t>
                      </a:r>
                      <a:endParaRPr lang="fr-FR" sz="900" dirty="0">
                        <a:effectLst/>
                      </a:endParaRPr>
                    </a:p>
                    <a:p>
                      <a:pPr>
                        <a:lnSpc>
                          <a:spcPct val="107000"/>
                        </a:lnSpc>
                        <a:spcAft>
                          <a:spcPts val="0"/>
                        </a:spcAft>
                      </a:pPr>
                      <a:r>
                        <a:rPr lang="fr-FR" sz="800" dirty="0">
                          <a:effectLst/>
                        </a:rPr>
                        <a:t>- Contact académique, par le référent harcèlement départemental, courrier.</a:t>
                      </a:r>
                      <a:endParaRPr lang="fr-FR" sz="900" dirty="0">
                        <a:effectLst/>
                      </a:endParaRPr>
                    </a:p>
                    <a:p>
                      <a:pPr>
                        <a:lnSpc>
                          <a:spcPct val="107000"/>
                        </a:lnSpc>
                        <a:spcAft>
                          <a:spcPts val="0"/>
                        </a:spcAft>
                      </a:pPr>
                      <a:r>
                        <a:rPr lang="fr-FR" sz="800" dirty="0">
                          <a:effectLst/>
                        </a:rPr>
                        <a:t>Ces signalements seront relayés à la Principale.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ÉCHANGES AVEC LES PARENTS DE L’ÉLÈVE VICTIME</a:t>
                      </a:r>
                      <a:endParaRPr lang="fr-FR" sz="900" b="1" dirty="0">
                        <a:effectLst/>
                      </a:endParaRPr>
                    </a:p>
                    <a:p>
                      <a:pPr>
                        <a:lnSpc>
                          <a:spcPct val="107000"/>
                        </a:lnSpc>
                        <a:spcAft>
                          <a:spcPts val="0"/>
                        </a:spcAft>
                      </a:pPr>
                      <a:r>
                        <a:rPr lang="fr-FR" sz="800" dirty="0">
                          <a:effectLst/>
                        </a:rPr>
                        <a:t>Les parents sont informés de l’action du collège. Ils sont conseillés sur les actions et mesures de protection qu’ils peuvent prendre pour leur enfant.</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378171258"/>
                  </a:ext>
                </a:extLst>
              </a:tr>
              <a:tr h="557976">
                <a:tc vMerge="1">
                  <a:txBody>
                    <a:bodyPr/>
                    <a:lstStyle/>
                    <a:p>
                      <a:endParaRPr lang="fr-FR"/>
                    </a:p>
                  </a:txBody>
                  <a:tcPr/>
                </a:tc>
                <a:tc vMerge="1">
                  <a:txBody>
                    <a:bodyPr/>
                    <a:lstStyle/>
                    <a:p>
                      <a:endParaRPr lang="fr-FR"/>
                    </a:p>
                  </a:txBody>
                  <a:tcPr/>
                </a:tc>
                <a:tc>
                  <a:txBody>
                    <a:bodyPr/>
                    <a:lstStyle/>
                    <a:p>
                      <a:pPr algn="ctr">
                        <a:lnSpc>
                          <a:spcPct val="107000"/>
                        </a:lnSpc>
                        <a:spcAft>
                          <a:spcPts val="0"/>
                        </a:spcAft>
                      </a:pPr>
                      <a:r>
                        <a:rPr lang="fr-FR" sz="800" b="1" dirty="0">
                          <a:effectLst/>
                        </a:rPr>
                        <a:t>INFORMATION DES PARENTS DES ÉLÈVES IMPLIQUÉS</a:t>
                      </a:r>
                      <a:endParaRPr lang="fr-FR" sz="900" b="1" dirty="0">
                        <a:effectLst/>
                      </a:endParaRPr>
                    </a:p>
                    <a:p>
                      <a:pPr>
                        <a:lnSpc>
                          <a:spcPct val="107000"/>
                        </a:lnSpc>
                        <a:spcAft>
                          <a:spcPts val="0"/>
                        </a:spcAft>
                      </a:pPr>
                      <a:r>
                        <a:rPr lang="fr-FR" sz="800" dirty="0">
                          <a:effectLst/>
                        </a:rPr>
                        <a:t>Les parents des élèves qui se révéleraient soit autres victimes, soit auteurs sont informés des faits et des suites mises en place par le collège.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866888193"/>
                  </a:ext>
                </a:extLst>
              </a:tr>
              <a:tr h="842695">
                <a:tc gridSpan="3">
                  <a:txBody>
                    <a:bodyPr/>
                    <a:lstStyle/>
                    <a:p>
                      <a:pPr algn="ctr">
                        <a:lnSpc>
                          <a:spcPct val="107000"/>
                        </a:lnSpc>
                        <a:spcAft>
                          <a:spcPts val="0"/>
                        </a:spcAft>
                      </a:pPr>
                      <a:r>
                        <a:rPr lang="fr-FR" sz="800" dirty="0">
                          <a:effectLst/>
                        </a:rPr>
                        <a:t>LE CYBER HARCÈLEMENT</a:t>
                      </a:r>
                      <a:endParaRPr lang="fr-FR" sz="900" dirty="0">
                        <a:effectLst/>
                      </a:endParaRPr>
                    </a:p>
                    <a:p>
                      <a:pPr>
                        <a:lnSpc>
                          <a:spcPct val="107000"/>
                        </a:lnSpc>
                        <a:spcAft>
                          <a:spcPts val="0"/>
                        </a:spcAft>
                      </a:pPr>
                      <a:r>
                        <a:rPr lang="fr-FR" sz="900" dirty="0">
                          <a:effectLst/>
                        </a:rPr>
                        <a:t>- En cas de cyberharcèlement le chef d’établissement notifie la situation dans «  faits établissements » et informe le Procureur de la République dans les cas graves et persistants.</a:t>
                      </a:r>
                      <a:endParaRPr lang="fr-FR" sz="1000" dirty="0">
                        <a:effectLst/>
                      </a:endParaRPr>
                    </a:p>
                    <a:p>
                      <a:pPr>
                        <a:lnSpc>
                          <a:spcPct val="107000"/>
                        </a:lnSpc>
                        <a:spcAft>
                          <a:spcPts val="0"/>
                        </a:spcAft>
                      </a:pPr>
                      <a:r>
                        <a:rPr lang="fr-FR" sz="900" dirty="0">
                          <a:effectLst/>
                        </a:rPr>
                        <a:t>- En plus des mesures de protection des élèves victimes, des mesures conservatoires et des mesures disciplinaires peuvent être prononcées par le chef d’établissement.</a:t>
                      </a:r>
                      <a:endParaRPr lang="fr-FR" sz="1000" dirty="0">
                        <a:effectLst/>
                      </a:endParaRPr>
                    </a:p>
                    <a:p>
                      <a:pPr>
                        <a:lnSpc>
                          <a:spcPct val="107000"/>
                        </a:lnSpc>
                        <a:spcAft>
                          <a:spcPts val="0"/>
                        </a:spcAft>
                      </a:pPr>
                      <a:r>
                        <a:rPr lang="fr-FR" sz="900" dirty="0">
                          <a:effectLst/>
                        </a:rPr>
                        <a:t>- Mise en place d’action </a:t>
                      </a:r>
                      <a:r>
                        <a:rPr lang="fr-FR" sz="900" dirty="0" smtClean="0">
                          <a:effectLst/>
                        </a:rPr>
                        <a:t>spécifique </a:t>
                      </a:r>
                      <a:r>
                        <a:rPr lang="fr-FR" sz="900" dirty="0">
                          <a:effectLst/>
                        </a:rPr>
                        <a:t>auprès des élèves et/ou des classes ( </a:t>
                      </a:r>
                      <a:r>
                        <a:rPr lang="fr-FR" sz="900" dirty="0" smtClean="0">
                          <a:effectLst/>
                        </a:rPr>
                        <a:t>sensibilisation, </a:t>
                      </a:r>
                      <a:r>
                        <a:rPr lang="fr-FR" sz="900" dirty="0">
                          <a:effectLst/>
                        </a:rPr>
                        <a:t>intervenants extérieurs….).</a:t>
                      </a:r>
                      <a:endParaRPr lang="fr-FR" sz="1000" dirty="0">
                        <a:effectLst/>
                      </a:endParaRPr>
                    </a:p>
                    <a:p>
                      <a:pPr>
                        <a:lnSpc>
                          <a:spcPct val="107000"/>
                        </a:lnSpc>
                        <a:spcAft>
                          <a:spcPts val="0"/>
                        </a:spcAft>
                      </a:pPr>
                      <a:r>
                        <a:rPr lang="fr-FR" sz="900" dirty="0">
                          <a:effectLst/>
                        </a:rPr>
                        <a:t>- Accompagnement et suivi sur un temps long des élèves concernés par l’ensemble des équipes.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03413137"/>
                  </a:ext>
                </a:extLst>
              </a:tr>
            </a:tbl>
          </a:graphicData>
        </a:graphic>
      </p:graphicFrame>
      <p:sp>
        <p:nvSpPr>
          <p:cNvPr id="8" name="Flèche droite 7"/>
          <p:cNvSpPr/>
          <p:nvPr/>
        </p:nvSpPr>
        <p:spPr>
          <a:xfrm>
            <a:off x="5750918" y="3489891"/>
            <a:ext cx="657225" cy="438150"/>
          </a:xfrm>
          <a:prstGeom prst="rightArrow">
            <a:avLst/>
          </a:prstGeom>
          <a:solidFill>
            <a:srgbClr val="532476"/>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9" name="Flèche droite 8"/>
          <p:cNvSpPr/>
          <p:nvPr/>
        </p:nvSpPr>
        <p:spPr>
          <a:xfrm>
            <a:off x="2291162" y="3502368"/>
            <a:ext cx="762000" cy="561975"/>
          </a:xfrm>
          <a:prstGeom prst="rightArrow">
            <a:avLst/>
          </a:prstGeom>
          <a:solidFill>
            <a:srgbClr val="532476"/>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pic>
        <p:nvPicPr>
          <p:cNvPr id="2051" name="Imag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1546" y="1522887"/>
            <a:ext cx="672061" cy="488294"/>
          </a:xfrm>
          <a:prstGeom prst="rect">
            <a:avLst/>
          </a:prstGeom>
          <a:noFill/>
          <a:extLst>
            <a:ext uri="{909E8E84-426E-40DD-AFC4-6F175D3DCCD1}">
              <a14:hiddenFill xmlns:a14="http://schemas.microsoft.com/office/drawing/2010/main">
                <a:solidFill>
                  <a:srgbClr val="FFFFFF"/>
                </a:solidFill>
              </a14:hiddenFill>
            </a:ext>
          </a:extLst>
        </p:spPr>
      </p:pic>
      <p:pic>
        <p:nvPicPr>
          <p:cNvPr id="2052" name="Imag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333" y="1522886"/>
            <a:ext cx="786456" cy="5048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2162" y="1523609"/>
            <a:ext cx="709213" cy="453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17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318407"/>
            <a:ext cx="8989180" cy="1110343"/>
          </a:xfrm>
        </p:spPr>
        <p:txBody>
          <a:bodyPr>
            <a:normAutofit fontScale="90000"/>
          </a:bodyPr>
          <a:lstStyle/>
          <a:p>
            <a:r>
              <a:rPr lang="fr-FR" dirty="0" smtClean="0"/>
              <a:t>		</a:t>
            </a:r>
            <a:r>
              <a:rPr lang="fr-FR" dirty="0"/>
              <a:t> </a:t>
            </a:r>
            <a:r>
              <a:rPr lang="fr-FR" dirty="0" smtClean="0"/>
              <a:t>  </a:t>
            </a:r>
            <a:r>
              <a:rPr lang="fr-FR" sz="2700" dirty="0" smtClean="0"/>
              <a:t>ABORDER </a:t>
            </a:r>
            <a:r>
              <a:rPr lang="fr-FR" sz="2700" dirty="0"/>
              <a:t>LE COLLÈGE UN AUTRE </a:t>
            </a:r>
            <a:r>
              <a:rPr lang="fr-FR" sz="2700" dirty="0" smtClean="0"/>
              <a:t> 	FONCTIONNEMENT </a:t>
            </a:r>
            <a:r>
              <a:rPr lang="fr-FR" sz="2700" dirty="0"/>
              <a:t>PÉDAGOGIQUE : </a:t>
            </a:r>
            <a:r>
              <a:rPr lang="fr-FR" sz="2700" dirty="0" smtClean="0"/>
              <a:t>LES ATELIERS ET LES CLUBS</a:t>
            </a:r>
            <a:endParaRPr lang="fr-FR" sz="2700" dirty="0"/>
          </a:p>
        </p:txBody>
      </p:sp>
      <p:sp>
        <p:nvSpPr>
          <p:cNvPr id="3" name="Espace réservé du contenu 2"/>
          <p:cNvSpPr>
            <a:spLocks noGrp="1"/>
          </p:cNvSpPr>
          <p:nvPr>
            <p:ph idx="1"/>
          </p:nvPr>
        </p:nvSpPr>
        <p:spPr>
          <a:xfrm>
            <a:off x="677334" y="1428750"/>
            <a:ext cx="8596668" cy="5053693"/>
          </a:xfrm>
        </p:spPr>
        <p:txBody>
          <a:bodyPr>
            <a:normAutofit fontScale="92500" lnSpcReduction="10000"/>
          </a:bodyPr>
          <a:lstStyle/>
          <a:p>
            <a:r>
              <a:rPr lang="fr-FR" b="1" dirty="0" smtClean="0">
                <a:solidFill>
                  <a:schemeClr val="accent1"/>
                </a:solidFill>
              </a:rPr>
              <a:t>LUNDI  		</a:t>
            </a:r>
            <a:r>
              <a:rPr lang="fr-FR" dirty="0" smtClean="0">
                <a:solidFill>
                  <a:schemeClr val="tx1"/>
                </a:solidFill>
              </a:rPr>
              <a:t>Ouverture culturelle avec Mme VEGA 13h15-14h00</a:t>
            </a:r>
            <a:endParaRPr lang="fr-FR" b="1" dirty="0" smtClean="0">
              <a:solidFill>
                <a:schemeClr val="accent1"/>
              </a:solidFill>
            </a:endParaRPr>
          </a:p>
          <a:p>
            <a:pPr marL="457200" lvl="1" indent="0">
              <a:buNone/>
            </a:pPr>
            <a:r>
              <a:rPr lang="fr-FR" sz="1800" b="1" dirty="0">
                <a:solidFill>
                  <a:schemeClr val="accent1"/>
                </a:solidFill>
              </a:rPr>
              <a:t>	</a:t>
            </a:r>
            <a:r>
              <a:rPr lang="fr-FR" sz="1800" b="1" dirty="0" smtClean="0">
                <a:solidFill>
                  <a:schemeClr val="accent1"/>
                </a:solidFill>
              </a:rPr>
              <a:t>		</a:t>
            </a:r>
            <a:r>
              <a:rPr lang="fr-FR" sz="1800" dirty="0" smtClean="0">
                <a:solidFill>
                  <a:schemeClr val="tx1"/>
                </a:solidFill>
              </a:rPr>
              <a:t>UNSS avec M DE MESMAEKER 13H30-14H00</a:t>
            </a:r>
          </a:p>
          <a:p>
            <a:pPr marL="457200" lvl="1" indent="0">
              <a:buNone/>
            </a:pPr>
            <a:endParaRPr lang="fr-FR" sz="800" dirty="0" smtClean="0">
              <a:solidFill>
                <a:schemeClr val="accent1"/>
              </a:solidFill>
            </a:endParaRPr>
          </a:p>
          <a:p>
            <a:r>
              <a:rPr lang="fr-FR" b="1" dirty="0" smtClean="0">
                <a:solidFill>
                  <a:schemeClr val="accent1"/>
                </a:solidFill>
              </a:rPr>
              <a:t>MARDI		</a:t>
            </a:r>
            <a:r>
              <a:rPr lang="fr-FR" dirty="0">
                <a:solidFill>
                  <a:schemeClr val="tx1"/>
                </a:solidFill>
              </a:rPr>
              <a:t>C</a:t>
            </a:r>
            <a:r>
              <a:rPr lang="fr-FR" dirty="0" smtClean="0">
                <a:solidFill>
                  <a:schemeClr val="tx1"/>
                </a:solidFill>
              </a:rPr>
              <a:t>lub créatif avec Mme LEGROS 13h15-14h00</a:t>
            </a:r>
          </a:p>
          <a:p>
            <a:pPr marL="0" indent="0">
              <a:buNone/>
            </a:pPr>
            <a:endParaRPr lang="fr-FR" sz="800" b="1" dirty="0" smtClean="0">
              <a:solidFill>
                <a:schemeClr val="accent1"/>
              </a:solidFill>
            </a:endParaRPr>
          </a:p>
          <a:p>
            <a:pPr marL="342900" lvl="3" indent="-342900"/>
            <a:r>
              <a:rPr lang="fr-FR" sz="1800" b="1" dirty="0" smtClean="0">
                <a:solidFill>
                  <a:schemeClr val="accent1"/>
                </a:solidFill>
              </a:rPr>
              <a:t>MERCREDI</a:t>
            </a:r>
            <a:r>
              <a:rPr lang="fr-FR" b="1" dirty="0" smtClean="0">
                <a:solidFill>
                  <a:schemeClr val="accent1"/>
                </a:solidFill>
              </a:rPr>
              <a:t> 	</a:t>
            </a:r>
            <a:r>
              <a:rPr lang="fr-FR" sz="1800" dirty="0" smtClean="0">
                <a:solidFill>
                  <a:schemeClr val="tx1"/>
                </a:solidFill>
              </a:rPr>
              <a:t>UNSS </a:t>
            </a:r>
            <a:r>
              <a:rPr lang="fr-FR" sz="1800" dirty="0">
                <a:solidFill>
                  <a:schemeClr val="tx1"/>
                </a:solidFill>
              </a:rPr>
              <a:t>avec M DE </a:t>
            </a:r>
            <a:r>
              <a:rPr lang="fr-FR" sz="1800" dirty="0" smtClean="0">
                <a:solidFill>
                  <a:schemeClr val="tx1"/>
                </a:solidFill>
              </a:rPr>
              <a:t>MESMAEKER- 13H30-15H30</a:t>
            </a:r>
            <a:endParaRPr lang="fr-FR" sz="1800" dirty="0">
              <a:solidFill>
                <a:schemeClr val="accent1"/>
              </a:solidFill>
            </a:endParaRPr>
          </a:p>
          <a:p>
            <a:endParaRPr lang="fr-FR" sz="700" b="1" dirty="0" smtClean="0">
              <a:solidFill>
                <a:schemeClr val="accent1"/>
              </a:solidFill>
            </a:endParaRPr>
          </a:p>
          <a:p>
            <a:r>
              <a:rPr lang="fr-FR" b="1" dirty="0" smtClean="0">
                <a:solidFill>
                  <a:schemeClr val="accent1"/>
                </a:solidFill>
              </a:rPr>
              <a:t>JEUDI		</a:t>
            </a:r>
            <a:r>
              <a:rPr lang="fr-FR" dirty="0" smtClean="0">
                <a:solidFill>
                  <a:schemeClr val="tx1"/>
                </a:solidFill>
              </a:rPr>
              <a:t>Chant Chorale avec Mme NART – 13h15-14h00</a:t>
            </a:r>
          </a:p>
          <a:p>
            <a:pPr marL="457200" lvl="1" indent="0">
              <a:buNone/>
            </a:pPr>
            <a:r>
              <a:rPr lang="fr-FR" dirty="0">
                <a:solidFill>
                  <a:schemeClr val="tx1"/>
                </a:solidFill>
              </a:rPr>
              <a:t>	</a:t>
            </a:r>
            <a:r>
              <a:rPr lang="fr-FR" dirty="0" smtClean="0">
                <a:solidFill>
                  <a:schemeClr val="tx1"/>
                </a:solidFill>
              </a:rPr>
              <a:t>	</a:t>
            </a:r>
            <a:r>
              <a:rPr lang="fr-FR" sz="1800" dirty="0">
                <a:solidFill>
                  <a:prstClr val="black"/>
                </a:solidFill>
              </a:rPr>
              <a:t> </a:t>
            </a:r>
            <a:r>
              <a:rPr lang="fr-FR" sz="1800" dirty="0" smtClean="0">
                <a:solidFill>
                  <a:prstClr val="black"/>
                </a:solidFill>
              </a:rPr>
              <a:t>	Théâtre </a:t>
            </a:r>
            <a:r>
              <a:rPr lang="fr-FR" sz="1800" dirty="0">
                <a:solidFill>
                  <a:prstClr val="black"/>
                </a:solidFill>
              </a:rPr>
              <a:t>en anglais avec Mme ROCHIAS </a:t>
            </a:r>
            <a:r>
              <a:rPr lang="fr-FR" sz="1800" dirty="0" smtClean="0">
                <a:solidFill>
                  <a:prstClr val="black"/>
                </a:solidFill>
              </a:rPr>
              <a:t>13H15 </a:t>
            </a:r>
            <a:r>
              <a:rPr lang="fr-FR" sz="1800" dirty="0">
                <a:solidFill>
                  <a:prstClr val="black"/>
                </a:solidFill>
              </a:rPr>
              <a:t>14H00</a:t>
            </a:r>
            <a:endParaRPr lang="fr-FR" dirty="0" smtClean="0">
              <a:solidFill>
                <a:schemeClr val="tx1"/>
              </a:solidFill>
            </a:endParaRPr>
          </a:p>
          <a:p>
            <a:endParaRPr lang="fr-FR" sz="500" b="1" dirty="0">
              <a:solidFill>
                <a:schemeClr val="tx1"/>
              </a:solidFill>
            </a:endParaRPr>
          </a:p>
          <a:p>
            <a:r>
              <a:rPr lang="fr-FR" b="1" dirty="0" smtClean="0">
                <a:solidFill>
                  <a:schemeClr val="accent1"/>
                </a:solidFill>
              </a:rPr>
              <a:t>VENDREDI	</a:t>
            </a:r>
            <a:r>
              <a:rPr lang="fr-FR" dirty="0" smtClean="0">
                <a:solidFill>
                  <a:schemeClr val="tx1"/>
                </a:solidFill>
              </a:rPr>
              <a:t>Club jeux avec M DA COSTA 13h15-14h00</a:t>
            </a:r>
            <a:endParaRPr lang="fr-FR" b="1" dirty="0" smtClean="0">
              <a:solidFill>
                <a:schemeClr val="accent1"/>
              </a:solidFill>
            </a:endParaRPr>
          </a:p>
          <a:p>
            <a:r>
              <a:rPr lang="fr-FR" b="1" dirty="0" smtClean="0">
                <a:solidFill>
                  <a:schemeClr val="tx1"/>
                </a:solidFill>
              </a:rPr>
              <a:t>Tous les jours ouverture du </a:t>
            </a:r>
            <a:r>
              <a:rPr lang="fr-FR" b="1" dirty="0" smtClean="0">
                <a:solidFill>
                  <a:schemeClr val="accent1"/>
                </a:solidFill>
              </a:rPr>
              <a:t>foyer</a:t>
            </a:r>
            <a:r>
              <a:rPr lang="fr-FR" b="1" dirty="0" smtClean="0">
                <a:solidFill>
                  <a:schemeClr val="tx1"/>
                </a:solidFill>
              </a:rPr>
              <a:t> des élèves, pour 15 élèves qui s’inscrivent à al récréation de 1030, car il </a:t>
            </a:r>
            <a:r>
              <a:rPr lang="fr-FR" b="1" dirty="0" smtClean="0">
                <a:solidFill>
                  <a:schemeClr val="accent1"/>
                </a:solidFill>
              </a:rPr>
              <a:t>fonctionne en autogestion</a:t>
            </a:r>
          </a:p>
          <a:p>
            <a:r>
              <a:rPr lang="fr-FR" b="1" dirty="0" smtClean="0">
                <a:solidFill>
                  <a:schemeClr val="accent1"/>
                </a:solidFill>
              </a:rPr>
              <a:t>Les élèves peuvent adhérer au FSE, qui accompagne financièrement certains projets pédagogiques et achats de matériels ( ballons, raquettes, fournitures de l’atelier créatif...)</a:t>
            </a:r>
          </a:p>
          <a:p>
            <a:endParaRPr lang="fr-FR" b="1" dirty="0" smtClean="0">
              <a:solidFill>
                <a:schemeClr val="accent1"/>
              </a:solidFill>
            </a:endParaRPr>
          </a:p>
          <a:p>
            <a:endParaRPr lang="fr-FR" b="1" dirty="0">
              <a:solidFill>
                <a:schemeClr val="accent1"/>
              </a:solidFill>
            </a:endParaRPr>
          </a:p>
        </p:txBody>
      </p:sp>
      <p:pic>
        <p:nvPicPr>
          <p:cNvPr id="4" name="Image 3"/>
          <p:cNvPicPr>
            <a:picLocks noChangeAspect="1"/>
          </p:cNvPicPr>
          <p:nvPr/>
        </p:nvPicPr>
        <p:blipFill>
          <a:blip r:embed="rId2"/>
          <a:stretch>
            <a:fillRect/>
          </a:stretch>
        </p:blipFill>
        <p:spPr>
          <a:xfrm>
            <a:off x="98530" y="-19798"/>
            <a:ext cx="1756160" cy="827560"/>
          </a:xfrm>
          <a:prstGeom prst="rect">
            <a:avLst/>
          </a:prstGeom>
        </p:spPr>
      </p:pic>
    </p:spTree>
    <p:extLst>
      <p:ext uri="{BB962C8B-B14F-4D97-AF65-F5344CB8AC3E}">
        <p14:creationId xmlns:p14="http://schemas.microsoft.com/office/powerpoint/2010/main" val="2305236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4970" y="235612"/>
            <a:ext cx="8596668" cy="705854"/>
          </a:xfrm>
        </p:spPr>
        <p:txBody>
          <a:bodyPr>
            <a:noAutofit/>
          </a:bodyPr>
          <a:lstStyle/>
          <a:p>
            <a:r>
              <a:rPr lang="fr-FR" sz="2400" dirty="0" smtClean="0"/>
              <a:t> 		ABORDER </a:t>
            </a:r>
            <a:r>
              <a:rPr lang="fr-FR" sz="2400" dirty="0"/>
              <a:t>LE COLLÈGE UN AUTRE  	FONCTIONNEMENT </a:t>
            </a:r>
            <a:r>
              <a:rPr lang="fr-FR" sz="2400" dirty="0" smtClean="0"/>
              <a:t>: LA COMMUNICATION</a:t>
            </a:r>
            <a:endParaRPr lang="fr-FR" sz="2400" dirty="0"/>
          </a:p>
        </p:txBody>
      </p:sp>
      <p:sp>
        <p:nvSpPr>
          <p:cNvPr id="3" name="Espace réservé du contenu 2"/>
          <p:cNvSpPr>
            <a:spLocks noGrp="1"/>
          </p:cNvSpPr>
          <p:nvPr>
            <p:ph idx="1"/>
          </p:nvPr>
        </p:nvSpPr>
        <p:spPr>
          <a:xfrm>
            <a:off x="677334" y="1379765"/>
            <a:ext cx="8596668" cy="4661598"/>
          </a:xfrm>
        </p:spPr>
        <p:txBody>
          <a:bodyPr/>
          <a:lstStyle/>
          <a:p>
            <a:endParaRPr lang="fr-FR" b="1" dirty="0" smtClean="0">
              <a:solidFill>
                <a:schemeClr val="accent1"/>
              </a:solidFill>
            </a:endParaRPr>
          </a:p>
          <a:p>
            <a:r>
              <a:rPr lang="fr-FR" b="1" dirty="0" smtClean="0">
                <a:solidFill>
                  <a:schemeClr val="accent1"/>
                </a:solidFill>
              </a:rPr>
              <a:t>LE CARNET DE CORRESPONDANCE: </a:t>
            </a:r>
            <a:r>
              <a:rPr lang="fr-FR" dirty="0" smtClean="0">
                <a:solidFill>
                  <a:schemeClr val="tx1"/>
                </a:solidFill>
              </a:rPr>
              <a:t>les mots d’information dans la partie correspondance sont à vérifier régulièrement. Les billets servent à justifier les retards </a:t>
            </a:r>
            <a:r>
              <a:rPr lang="fr-FR" dirty="0">
                <a:solidFill>
                  <a:schemeClr val="tx1"/>
                </a:solidFill>
              </a:rPr>
              <a:t>et </a:t>
            </a:r>
            <a:r>
              <a:rPr lang="fr-FR" dirty="0" smtClean="0">
                <a:solidFill>
                  <a:schemeClr val="tx1"/>
                </a:solidFill>
              </a:rPr>
              <a:t>absences.</a:t>
            </a:r>
          </a:p>
          <a:p>
            <a:pPr lvl="2"/>
            <a:r>
              <a:rPr lang="fr-FR" b="1" dirty="0" smtClean="0">
                <a:solidFill>
                  <a:schemeClr val="accent1"/>
                </a:solidFill>
              </a:rPr>
              <a:t>Pour les absences/Retards bien penser à téléphoner au collège ou à prévenir par avance si cela est possible. L’information ne vaut pas justification, il faut faire un écrit : le billet</a:t>
            </a:r>
            <a:r>
              <a:rPr lang="fr-FR" dirty="0" smtClean="0">
                <a:solidFill>
                  <a:schemeClr val="tx1"/>
                </a:solidFill>
              </a:rPr>
              <a:t>.</a:t>
            </a:r>
          </a:p>
          <a:p>
            <a:r>
              <a:rPr lang="fr-FR" b="1" dirty="0" smtClean="0">
                <a:solidFill>
                  <a:schemeClr val="accent1"/>
                </a:solidFill>
              </a:rPr>
              <a:t>L’ENT: </a:t>
            </a:r>
            <a:r>
              <a:rPr lang="fr-FR" dirty="0" smtClean="0">
                <a:solidFill>
                  <a:schemeClr val="tx1"/>
                </a:solidFill>
              </a:rPr>
              <a:t>Vous y trouverez les informations liées au changement d’emplois du temps, aux notes, aux devoirs, aux remarques….</a:t>
            </a:r>
          </a:p>
          <a:p>
            <a:endParaRPr lang="fr-FR" b="1" dirty="0">
              <a:solidFill>
                <a:schemeClr val="accent1"/>
              </a:solidFill>
            </a:endParaRPr>
          </a:p>
          <a:p>
            <a:r>
              <a:rPr lang="fr-FR" b="1" dirty="0" smtClean="0">
                <a:solidFill>
                  <a:schemeClr val="accent1"/>
                </a:solidFill>
              </a:rPr>
              <a:t>EDUCONNECT </a:t>
            </a:r>
            <a:r>
              <a:rPr lang="fr-FR" b="1" dirty="0">
                <a:solidFill>
                  <a:schemeClr val="accent1"/>
                </a:solidFill>
              </a:rPr>
              <a:t>:</a:t>
            </a:r>
            <a:r>
              <a:rPr lang="fr-FR" dirty="0"/>
              <a:t> plateforme d’accès pour les </a:t>
            </a:r>
            <a:r>
              <a:rPr lang="fr-FR" dirty="0" smtClean="0"/>
              <a:t>télé services, </a:t>
            </a:r>
            <a:r>
              <a:rPr lang="fr-FR" dirty="0"/>
              <a:t>orientation, suivi </a:t>
            </a:r>
            <a:r>
              <a:rPr lang="fr-FR" dirty="0" smtClean="0"/>
              <a:t>scolarité.</a:t>
            </a:r>
            <a:endParaRPr lang="fr-FR"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3177722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6998" y="233562"/>
            <a:ext cx="8596668" cy="1138038"/>
          </a:xfrm>
        </p:spPr>
        <p:txBody>
          <a:bodyPr>
            <a:normAutofit fontScale="90000"/>
          </a:bodyPr>
          <a:lstStyle/>
          <a:p>
            <a:r>
              <a:rPr lang="fr-FR" dirty="0" smtClean="0"/>
              <a:t>		</a:t>
            </a:r>
            <a:r>
              <a:rPr lang="fr-FR" sz="2700" dirty="0" smtClean="0"/>
              <a:t>ABORDER </a:t>
            </a:r>
            <a:r>
              <a:rPr lang="fr-FR" sz="2700" dirty="0"/>
              <a:t>LE COLLÈGE UN AUTRE  F</a:t>
            </a:r>
            <a:r>
              <a:rPr lang="fr-FR" sz="2700" dirty="0" smtClean="0"/>
              <a:t>ONCTIONNEMENT </a:t>
            </a:r>
            <a:r>
              <a:rPr lang="fr-FR" sz="2700" dirty="0"/>
              <a:t>: </a:t>
            </a:r>
            <a:r>
              <a:rPr lang="fr-FR" sz="2700" dirty="0" smtClean="0"/>
              <a:t>  		L’ENT </a:t>
            </a:r>
            <a:r>
              <a:rPr lang="fr-FR" sz="2200" dirty="0" smtClean="0">
                <a:solidFill>
                  <a:schemeClr val="tx1"/>
                </a:solidFill>
              </a:rPr>
              <a:t>environnement numérique de travail</a:t>
            </a:r>
            <a:endParaRPr lang="fr-FR" sz="2700" dirty="0">
              <a:solidFill>
                <a:schemeClr val="tx1"/>
              </a:solidFill>
            </a:endParaRPr>
          </a:p>
        </p:txBody>
      </p:sp>
      <p:sp>
        <p:nvSpPr>
          <p:cNvPr id="3" name="Espace réservé du contenu 2"/>
          <p:cNvSpPr>
            <a:spLocks noGrp="1"/>
          </p:cNvSpPr>
          <p:nvPr>
            <p:ph idx="1"/>
          </p:nvPr>
        </p:nvSpPr>
        <p:spPr>
          <a:xfrm>
            <a:off x="677334" y="1676401"/>
            <a:ext cx="8596668" cy="4364961"/>
          </a:xfrm>
        </p:spPr>
        <p:txBody>
          <a:bodyPr/>
          <a:lstStyle/>
          <a:p>
            <a:r>
              <a:rPr lang="fr-FR" b="1" dirty="0" smtClean="0">
                <a:solidFill>
                  <a:schemeClr val="accent1"/>
                </a:solidFill>
              </a:rPr>
              <a:t>PRISE EN MAIN  </a:t>
            </a:r>
            <a:r>
              <a:rPr lang="fr-FR" b="1" dirty="0" smtClean="0">
                <a:solidFill>
                  <a:schemeClr val="tx1"/>
                </a:solidFill>
              </a:rPr>
              <a:t>Présentation par M DA COSTA</a:t>
            </a:r>
            <a:endParaRPr lang="fr-FR" b="1" dirty="0" smtClean="0">
              <a:solidFill>
                <a:schemeClr val="accent1"/>
              </a:solidFill>
            </a:endParaRPr>
          </a:p>
          <a:p>
            <a:endParaRPr lang="fr-FR" b="1" dirty="0" smtClean="0">
              <a:solidFill>
                <a:schemeClr val="accent1"/>
              </a:solidFill>
            </a:endParaRPr>
          </a:p>
          <a:p>
            <a:r>
              <a:rPr lang="fr-FR" b="1" dirty="0" smtClean="0">
                <a:solidFill>
                  <a:schemeClr val="accent1"/>
                </a:solidFill>
              </a:rPr>
              <a:t>À CHACUN SES CODES </a:t>
            </a:r>
          </a:p>
          <a:p>
            <a:endParaRPr lang="fr-FR" b="1" dirty="0" smtClean="0">
              <a:solidFill>
                <a:schemeClr val="accent1"/>
              </a:solidFill>
            </a:endParaRPr>
          </a:p>
          <a:p>
            <a:r>
              <a:rPr lang="fr-FR" b="1" dirty="0" smtClean="0">
                <a:solidFill>
                  <a:schemeClr val="accent1"/>
                </a:solidFill>
              </a:rPr>
              <a:t>UNE SUSPENSION DES MISES ÀJOUR ENTRE 20H ET 07H EN SEMAINE ET LE WEEK-END ENTRE VENDREDI 20H ET LUNDI 07H</a:t>
            </a: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463646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970547"/>
            <a:ext cx="8596668" cy="705854"/>
          </a:xfrm>
        </p:spPr>
        <p:txBody>
          <a:bodyPr/>
          <a:lstStyle/>
          <a:p>
            <a:r>
              <a:rPr lang="fr-FR" dirty="0" smtClean="0"/>
              <a:t>DISPOSITIF PORTABLE EN PAUSE</a:t>
            </a:r>
            <a:endParaRPr lang="fr-FR" dirty="0"/>
          </a:p>
        </p:txBody>
      </p:sp>
      <p:sp>
        <p:nvSpPr>
          <p:cNvPr id="3" name="Espace réservé du contenu 2"/>
          <p:cNvSpPr>
            <a:spLocks noGrp="1"/>
          </p:cNvSpPr>
          <p:nvPr>
            <p:ph idx="1"/>
          </p:nvPr>
        </p:nvSpPr>
        <p:spPr>
          <a:xfrm>
            <a:off x="677334" y="1676401"/>
            <a:ext cx="8596668" cy="4364961"/>
          </a:xfrm>
        </p:spPr>
        <p:txBody>
          <a:bodyPr/>
          <a:lstStyle/>
          <a:p>
            <a:endParaRPr lang="fr-FR" b="1" dirty="0" smtClean="0">
              <a:solidFill>
                <a:schemeClr val="accent1"/>
              </a:solidFill>
            </a:endParaRPr>
          </a:p>
          <a:p>
            <a:r>
              <a:rPr lang="fr-FR" b="1" dirty="0" smtClean="0">
                <a:solidFill>
                  <a:srgbClr val="C00000"/>
                </a:solidFill>
              </a:rPr>
              <a:t>Depuis septembre 2025 mise à l’écart des téléphones portables et autres objets connectés des élèves durant tout le temps passé au collège.</a:t>
            </a:r>
          </a:p>
          <a:p>
            <a:endParaRPr lang="fr-FR" b="1" dirty="0">
              <a:solidFill>
                <a:schemeClr val="tx1"/>
              </a:solidFill>
            </a:endParaRPr>
          </a:p>
          <a:p>
            <a:r>
              <a:rPr lang="fr-FR" b="1" dirty="0" smtClean="0">
                <a:solidFill>
                  <a:schemeClr val="tx1"/>
                </a:solidFill>
              </a:rPr>
              <a:t>Les élèves déposent le matin à leur arrivée leur téléphone portable dans le casier dédié à leur classe. Celui-ci sera gardé en lieu sûr jusqu’à leur départ du collège, en fin de journée.</a:t>
            </a:r>
          </a:p>
          <a:p>
            <a:r>
              <a:rPr lang="fr-FR" b="1" dirty="0" smtClean="0">
                <a:solidFill>
                  <a:schemeClr val="tx1"/>
                </a:solidFill>
              </a:rPr>
              <a:t>Il s’agit d’une interdiction qui s’applique dans tous les collèges.</a:t>
            </a:r>
          </a:p>
          <a:p>
            <a:r>
              <a:rPr lang="fr-FR" b="1" dirty="0" smtClean="0">
                <a:solidFill>
                  <a:schemeClr val="tx1"/>
                </a:solidFill>
              </a:rPr>
              <a:t>Nous réfléchissons à d’autres modalités, telles la mise à disposition de pochettes individuelles de confinement numérique.</a:t>
            </a: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966451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481693"/>
            <a:ext cx="8596668" cy="1194708"/>
          </a:xfrm>
        </p:spPr>
        <p:txBody>
          <a:bodyPr>
            <a:normAutofit fontScale="90000"/>
          </a:bodyPr>
          <a:lstStyle/>
          <a:p>
            <a:r>
              <a:rPr lang="fr-FR" dirty="0" smtClean="0"/>
              <a:t>          LES </a:t>
            </a:r>
            <a:r>
              <a:rPr lang="fr-FR" dirty="0"/>
              <a:t>CONDITIONS DE LA </a:t>
            </a:r>
            <a:r>
              <a:rPr lang="fr-FR" dirty="0" smtClean="0"/>
              <a:t>RÉUSSITE </a:t>
            </a:r>
            <a:r>
              <a:rPr lang="fr-FR" dirty="0"/>
              <a:t>DE</a:t>
            </a:r>
            <a:br>
              <a:rPr lang="fr-FR" dirty="0"/>
            </a:br>
            <a:r>
              <a:rPr lang="fr-FR" dirty="0" smtClean="0"/>
              <a:t>           LA </a:t>
            </a:r>
            <a:r>
              <a:rPr lang="fr-FR" dirty="0"/>
              <a:t>CLASSE DE </a:t>
            </a:r>
            <a:r>
              <a:rPr lang="fr-FR" dirty="0" smtClean="0"/>
              <a:t>SIXIÈME</a:t>
            </a:r>
            <a:endParaRPr lang="fr-FR" dirty="0"/>
          </a:p>
        </p:txBody>
      </p:sp>
      <p:sp>
        <p:nvSpPr>
          <p:cNvPr id="3" name="Espace réservé du contenu 2"/>
          <p:cNvSpPr>
            <a:spLocks noGrp="1"/>
          </p:cNvSpPr>
          <p:nvPr>
            <p:ph idx="1"/>
          </p:nvPr>
        </p:nvSpPr>
        <p:spPr>
          <a:xfrm>
            <a:off x="677334" y="1676401"/>
            <a:ext cx="8596668" cy="4716235"/>
          </a:xfrm>
        </p:spPr>
        <p:txBody>
          <a:bodyPr>
            <a:normAutofit lnSpcReduction="10000"/>
          </a:bodyPr>
          <a:lstStyle/>
          <a:p>
            <a:r>
              <a:rPr lang="fr-FR" b="1" dirty="0" smtClean="0">
                <a:solidFill>
                  <a:schemeClr val="accent1"/>
                </a:solidFill>
              </a:rPr>
              <a:t>De manière générale: </a:t>
            </a:r>
          </a:p>
          <a:p>
            <a:pPr lvl="1">
              <a:buFont typeface="Wingdings" panose="05000000000000000000" pitchFamily="2" charset="2"/>
              <a:buChar char="q"/>
            </a:pPr>
            <a:r>
              <a:rPr lang="fr-FR" b="1" dirty="0">
                <a:solidFill>
                  <a:schemeClr val="tx1"/>
                </a:solidFill>
              </a:rPr>
              <a:t>	</a:t>
            </a:r>
            <a:r>
              <a:rPr lang="fr-FR" dirty="0" smtClean="0">
                <a:solidFill>
                  <a:schemeClr val="tx1"/>
                </a:solidFill>
              </a:rPr>
              <a:t>faire confiance aux équipes éducatives</a:t>
            </a:r>
            <a:endParaRPr lang="fr-FR" dirty="0">
              <a:solidFill>
                <a:schemeClr val="tx1"/>
              </a:solidFill>
            </a:endParaRPr>
          </a:p>
          <a:p>
            <a:pPr lvl="1">
              <a:buFont typeface="Wingdings" panose="05000000000000000000" pitchFamily="2" charset="2"/>
              <a:buChar char="q"/>
            </a:pPr>
            <a:r>
              <a:rPr lang="fr-FR" dirty="0" smtClean="0">
                <a:solidFill>
                  <a:schemeClr val="tx1"/>
                </a:solidFill>
              </a:rPr>
              <a:t>   En cas de difficultés ne pas hésiter à contacter les personnels du collège. </a:t>
            </a:r>
            <a:endParaRPr lang="fr-FR" b="1" dirty="0">
              <a:solidFill>
                <a:schemeClr val="accent1"/>
              </a:solidFill>
            </a:endParaRPr>
          </a:p>
          <a:p>
            <a:r>
              <a:rPr lang="fr-FR" b="1" dirty="0" smtClean="0">
                <a:solidFill>
                  <a:schemeClr val="accent1"/>
                </a:solidFill>
              </a:rPr>
              <a:t>Pour les élèves : </a:t>
            </a:r>
          </a:p>
          <a:p>
            <a:pPr lvl="1">
              <a:buFont typeface="Wingdings" panose="05000000000000000000" pitchFamily="2" charset="2"/>
              <a:buChar char="q"/>
            </a:pPr>
            <a:r>
              <a:rPr lang="fr-FR" dirty="0">
                <a:solidFill>
                  <a:schemeClr val="tx1"/>
                </a:solidFill>
              </a:rPr>
              <a:t>écouter en classe</a:t>
            </a:r>
          </a:p>
          <a:p>
            <a:pPr lvl="1">
              <a:buFont typeface="Wingdings" panose="05000000000000000000" pitchFamily="2" charset="2"/>
              <a:buChar char="q"/>
            </a:pPr>
            <a:r>
              <a:rPr lang="fr-FR" dirty="0" smtClean="0">
                <a:solidFill>
                  <a:schemeClr val="tx1"/>
                </a:solidFill>
              </a:rPr>
              <a:t>fournir </a:t>
            </a:r>
            <a:r>
              <a:rPr lang="fr-FR" dirty="0">
                <a:solidFill>
                  <a:schemeClr val="tx1"/>
                </a:solidFill>
              </a:rPr>
              <a:t>un travail régulier</a:t>
            </a:r>
          </a:p>
          <a:p>
            <a:pPr lvl="1">
              <a:buFont typeface="Wingdings" panose="05000000000000000000" pitchFamily="2" charset="2"/>
              <a:buChar char="q"/>
            </a:pPr>
            <a:r>
              <a:rPr lang="fr-FR" dirty="0" smtClean="0">
                <a:solidFill>
                  <a:schemeClr val="tx1"/>
                </a:solidFill>
              </a:rPr>
              <a:t>disposer </a:t>
            </a:r>
            <a:r>
              <a:rPr lang="fr-FR" dirty="0">
                <a:solidFill>
                  <a:schemeClr val="tx1"/>
                </a:solidFill>
              </a:rPr>
              <a:t>d’un espace </a:t>
            </a:r>
            <a:endParaRPr lang="fr-FR" b="1" dirty="0">
              <a:solidFill>
                <a:schemeClr val="accent1"/>
              </a:solidFill>
            </a:endParaRPr>
          </a:p>
          <a:p>
            <a:pPr lvl="1">
              <a:buFont typeface="Wingdings" panose="05000000000000000000" pitchFamily="2" charset="2"/>
              <a:buChar char="q"/>
            </a:pPr>
            <a:r>
              <a:rPr lang="fr-FR" dirty="0" smtClean="0">
                <a:solidFill>
                  <a:schemeClr val="tx1"/>
                </a:solidFill>
              </a:rPr>
              <a:t>de travail au calme pour faire ses devoirs</a:t>
            </a:r>
          </a:p>
          <a:p>
            <a:pPr lvl="1">
              <a:buFont typeface="Wingdings" panose="05000000000000000000" pitchFamily="2" charset="2"/>
              <a:buChar char="q"/>
            </a:pPr>
            <a:r>
              <a:rPr lang="fr-FR" dirty="0" smtClean="0">
                <a:solidFill>
                  <a:schemeClr val="tx1"/>
                </a:solidFill>
              </a:rPr>
              <a:t>avoir une bonne hygiène de vie ( sommeil, nourriture, activités, temps d’écran, relations…)</a:t>
            </a:r>
          </a:p>
          <a:p>
            <a:r>
              <a:rPr lang="fr-FR" b="1" dirty="0">
                <a:solidFill>
                  <a:schemeClr val="accent1"/>
                </a:solidFill>
              </a:rPr>
              <a:t>Pour les </a:t>
            </a:r>
            <a:r>
              <a:rPr lang="fr-FR" b="1" dirty="0" smtClean="0">
                <a:solidFill>
                  <a:schemeClr val="accent1"/>
                </a:solidFill>
              </a:rPr>
              <a:t>parents et éducateurs </a:t>
            </a:r>
            <a:r>
              <a:rPr lang="fr-FR" b="1" dirty="0">
                <a:solidFill>
                  <a:schemeClr val="accent1"/>
                </a:solidFill>
              </a:rPr>
              <a:t>: </a:t>
            </a:r>
          </a:p>
          <a:p>
            <a:pPr lvl="1">
              <a:buFont typeface="Wingdings" panose="05000000000000000000" pitchFamily="2" charset="2"/>
              <a:buChar char="q"/>
            </a:pPr>
            <a:r>
              <a:rPr lang="fr-FR" dirty="0" smtClean="0">
                <a:solidFill>
                  <a:schemeClr val="tx1"/>
                </a:solidFill>
              </a:rPr>
              <a:t>exercer un suivi régulier des agendas, devoirs, notes….</a:t>
            </a:r>
          </a:p>
          <a:p>
            <a:pPr lvl="1">
              <a:buFont typeface="Wingdings" panose="05000000000000000000" pitchFamily="2" charset="2"/>
              <a:buChar char="q"/>
            </a:pPr>
            <a:r>
              <a:rPr lang="fr-FR" dirty="0" smtClean="0">
                <a:solidFill>
                  <a:schemeClr val="tx1"/>
                </a:solidFill>
              </a:rPr>
              <a:t>être exigeant dans la bienveillance.</a:t>
            </a:r>
            <a:endParaRPr lang="fr-FR" dirty="0">
              <a:solidFill>
                <a:schemeClr val="tx1"/>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3686992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ABORDER LE COLLÈGE : UN AUTRE FONCTIONNEMENT LE SERVICE D’INTENDANCE</a:t>
            </a:r>
            <a:endParaRPr lang="fr-FR" sz="2800" dirty="0"/>
          </a:p>
        </p:txBody>
      </p:sp>
      <p:sp>
        <p:nvSpPr>
          <p:cNvPr id="3" name="Espace réservé du contenu 2"/>
          <p:cNvSpPr>
            <a:spLocks noGrp="1"/>
          </p:cNvSpPr>
          <p:nvPr>
            <p:ph idx="1"/>
          </p:nvPr>
        </p:nvSpPr>
        <p:spPr>
          <a:xfrm>
            <a:off x="775306" y="1771651"/>
            <a:ext cx="9332080" cy="4691531"/>
          </a:xfrm>
        </p:spPr>
        <p:txBody>
          <a:bodyPr>
            <a:normAutofit fontScale="62500" lnSpcReduction="20000"/>
          </a:bodyPr>
          <a:lstStyle/>
          <a:p>
            <a:pPr marL="0" indent="0">
              <a:buNone/>
            </a:pPr>
            <a:r>
              <a:rPr lang="fr-FR" sz="2900" b="1" dirty="0" smtClean="0">
                <a:solidFill>
                  <a:schemeClr val="accent1"/>
                </a:solidFill>
              </a:rPr>
              <a:t>LE RESTAURANT SCOLAIRE</a:t>
            </a:r>
          </a:p>
          <a:p>
            <a:r>
              <a:rPr lang="fr-FR" sz="2800" u="sng" dirty="0" smtClean="0">
                <a:solidFill>
                  <a:schemeClr val="tx1"/>
                </a:solidFill>
              </a:rPr>
              <a:t>Les forfaits </a:t>
            </a:r>
            <a:r>
              <a:rPr lang="fr-FR" sz="2800" u="sng" dirty="0">
                <a:solidFill>
                  <a:schemeClr val="tx1"/>
                </a:solidFill>
              </a:rPr>
              <a:t>:</a:t>
            </a:r>
          </a:p>
          <a:p>
            <a:pPr lvl="1">
              <a:buFont typeface="Wingdings" panose="05000000000000000000" pitchFamily="2" charset="2"/>
              <a:buChar char="q"/>
            </a:pPr>
            <a:r>
              <a:rPr lang="fr-FR" sz="2200" dirty="0" smtClean="0">
                <a:solidFill>
                  <a:schemeClr val="tx1"/>
                </a:solidFill>
              </a:rPr>
              <a:t>Tarifs fixés par le conseil départemental selon les revenus des familles (de 95 € par an à 651 € par an) par le biais de la </a:t>
            </a:r>
            <a:r>
              <a:rPr lang="fr-FR" sz="2200" b="1" dirty="0" smtClean="0">
                <a:solidFill>
                  <a:schemeClr val="tx1"/>
                </a:solidFill>
              </a:rPr>
              <a:t>tarification solidaire</a:t>
            </a:r>
            <a:endParaRPr lang="fr-FR" sz="2200" b="1" dirty="0">
              <a:solidFill>
                <a:schemeClr val="tx1"/>
              </a:solidFill>
            </a:endParaRPr>
          </a:p>
          <a:p>
            <a:pPr lvl="1">
              <a:buFont typeface="Wingdings" panose="05000000000000000000" pitchFamily="2" charset="2"/>
              <a:buChar char="q"/>
            </a:pPr>
            <a:r>
              <a:rPr lang="fr-FR" sz="2200" dirty="0" smtClean="0">
                <a:solidFill>
                  <a:schemeClr val="tx1"/>
                </a:solidFill>
              </a:rPr>
              <a:t>	Changement </a:t>
            </a:r>
            <a:r>
              <a:rPr lang="fr-FR" sz="2200" dirty="0">
                <a:solidFill>
                  <a:schemeClr val="tx1"/>
                </a:solidFill>
              </a:rPr>
              <a:t>de régime </a:t>
            </a:r>
            <a:r>
              <a:rPr lang="fr-FR" sz="2200" dirty="0" smtClean="0">
                <a:solidFill>
                  <a:schemeClr val="tx1"/>
                </a:solidFill>
              </a:rPr>
              <a:t>possible au changement de trimestre.</a:t>
            </a:r>
            <a:endParaRPr lang="fr-FR" sz="2200" dirty="0">
              <a:solidFill>
                <a:schemeClr val="tx1"/>
              </a:solidFill>
            </a:endParaRPr>
          </a:p>
          <a:p>
            <a:endParaRPr lang="fr-FR" sz="1300" dirty="0">
              <a:solidFill>
                <a:schemeClr val="tx1"/>
              </a:solidFill>
            </a:endParaRPr>
          </a:p>
          <a:p>
            <a:r>
              <a:rPr lang="fr-FR" sz="2400" u="sng" dirty="0" smtClean="0">
                <a:solidFill>
                  <a:schemeClr val="tx1"/>
                </a:solidFill>
              </a:rPr>
              <a:t>Une cheffe </a:t>
            </a:r>
            <a:r>
              <a:rPr lang="fr-FR" sz="2400" u="sng" dirty="0">
                <a:solidFill>
                  <a:schemeClr val="tx1"/>
                </a:solidFill>
              </a:rPr>
              <a:t>cuisine, </a:t>
            </a:r>
            <a:r>
              <a:rPr lang="fr-FR" sz="2400" u="sng" dirty="0" smtClean="0">
                <a:solidFill>
                  <a:schemeClr val="tx1"/>
                </a:solidFill>
              </a:rPr>
              <a:t>trois agents polyvalents et un agent en charge de la maintenance</a:t>
            </a:r>
            <a:r>
              <a:rPr lang="fr-FR" sz="2400" dirty="0" smtClean="0">
                <a:solidFill>
                  <a:schemeClr val="tx1"/>
                </a:solidFill>
              </a:rPr>
              <a:t>.</a:t>
            </a:r>
            <a:endParaRPr lang="fr-FR" sz="2400" dirty="0">
              <a:solidFill>
                <a:schemeClr val="tx1"/>
              </a:solidFill>
            </a:endParaRPr>
          </a:p>
          <a:p>
            <a:pPr lvl="1">
              <a:buFont typeface="Wingdings" panose="05000000000000000000" pitchFamily="2" charset="2"/>
              <a:buChar char="q"/>
            </a:pPr>
            <a:r>
              <a:rPr lang="fr-FR" sz="2200" dirty="0" smtClean="0">
                <a:solidFill>
                  <a:schemeClr val="tx1"/>
                </a:solidFill>
              </a:rPr>
              <a:t> </a:t>
            </a:r>
            <a:r>
              <a:rPr lang="fr-FR" sz="2200" dirty="0">
                <a:solidFill>
                  <a:schemeClr val="tx1"/>
                </a:solidFill>
              </a:rPr>
              <a:t>Nos objectifs : </a:t>
            </a:r>
            <a:r>
              <a:rPr lang="fr-FR" sz="2200" b="1" dirty="0">
                <a:solidFill>
                  <a:schemeClr val="tx1"/>
                </a:solidFill>
              </a:rPr>
              <a:t>produits frais, locaux </a:t>
            </a:r>
            <a:r>
              <a:rPr lang="fr-FR" sz="2200" dirty="0">
                <a:solidFill>
                  <a:schemeClr val="tx1"/>
                </a:solidFill>
              </a:rPr>
              <a:t>(circuit court), </a:t>
            </a:r>
            <a:r>
              <a:rPr lang="fr-FR" sz="2200" b="1" dirty="0">
                <a:solidFill>
                  <a:schemeClr val="tx1"/>
                </a:solidFill>
              </a:rPr>
              <a:t>de saison et le fait maison en </a:t>
            </a:r>
            <a:r>
              <a:rPr lang="fr-FR" sz="2200" b="1" dirty="0" smtClean="0">
                <a:solidFill>
                  <a:schemeClr val="tx1"/>
                </a:solidFill>
              </a:rPr>
              <a:t>développant le </a:t>
            </a:r>
            <a:r>
              <a:rPr lang="fr-FR" sz="2200" b="1" dirty="0">
                <a:solidFill>
                  <a:schemeClr val="tx1"/>
                </a:solidFill>
              </a:rPr>
              <a:t>goût et les saveurs</a:t>
            </a:r>
            <a:r>
              <a:rPr lang="fr-FR" sz="2200" dirty="0">
                <a:solidFill>
                  <a:schemeClr val="tx1"/>
                </a:solidFill>
              </a:rPr>
              <a:t>, (soupe maison</a:t>
            </a:r>
            <a:r>
              <a:rPr lang="fr-FR" sz="2200" dirty="0" smtClean="0">
                <a:solidFill>
                  <a:schemeClr val="tx1"/>
                </a:solidFill>
              </a:rPr>
              <a:t>, </a:t>
            </a:r>
            <a:r>
              <a:rPr lang="fr-FR" sz="2200" dirty="0">
                <a:solidFill>
                  <a:schemeClr val="tx1"/>
                </a:solidFill>
              </a:rPr>
              <a:t>salad’bar, fromage à la coupe, un </a:t>
            </a:r>
            <a:r>
              <a:rPr lang="fr-FR" sz="2200" dirty="0" smtClean="0">
                <a:solidFill>
                  <a:schemeClr val="tx1"/>
                </a:solidFill>
              </a:rPr>
              <a:t>menu VEGE </a:t>
            </a:r>
            <a:r>
              <a:rPr lang="fr-FR" sz="2200" dirty="0">
                <a:solidFill>
                  <a:schemeClr val="tx1"/>
                </a:solidFill>
              </a:rPr>
              <a:t>par semaine), tableau des allergènes et affichage sur la provenance de nos produits.</a:t>
            </a:r>
          </a:p>
          <a:p>
            <a:pPr lvl="1">
              <a:buFont typeface="Wingdings" panose="05000000000000000000" pitchFamily="2" charset="2"/>
              <a:buChar char="q"/>
            </a:pPr>
            <a:r>
              <a:rPr lang="fr-FR" sz="2200" b="1" dirty="0" smtClean="0">
                <a:solidFill>
                  <a:schemeClr val="tx1"/>
                </a:solidFill>
              </a:rPr>
              <a:t>Self </a:t>
            </a:r>
            <a:r>
              <a:rPr lang="fr-FR" sz="2200" b="1" dirty="0">
                <a:solidFill>
                  <a:schemeClr val="tx1"/>
                </a:solidFill>
              </a:rPr>
              <a:t>collaboratif à </a:t>
            </a:r>
            <a:r>
              <a:rPr lang="fr-FR" sz="2200" b="1" dirty="0" smtClean="0">
                <a:solidFill>
                  <a:schemeClr val="tx1"/>
                </a:solidFill>
              </a:rPr>
              <a:t>l’assiette.</a:t>
            </a:r>
            <a:endParaRPr lang="fr-FR" sz="2200" b="1" dirty="0">
              <a:solidFill>
                <a:schemeClr val="tx1"/>
              </a:solidFill>
            </a:endParaRPr>
          </a:p>
          <a:p>
            <a:pPr lvl="1">
              <a:buFont typeface="Wingdings" panose="05000000000000000000" pitchFamily="2" charset="2"/>
              <a:buChar char="q"/>
            </a:pPr>
            <a:r>
              <a:rPr lang="fr-FR" sz="2200" b="1" dirty="0" smtClean="0">
                <a:solidFill>
                  <a:schemeClr val="tx1"/>
                </a:solidFill>
              </a:rPr>
              <a:t>Lutte </a:t>
            </a:r>
            <a:r>
              <a:rPr lang="fr-FR" sz="2200" b="1" dirty="0">
                <a:solidFill>
                  <a:schemeClr val="tx1"/>
                </a:solidFill>
              </a:rPr>
              <a:t>contre le gaspillage alimentaire </a:t>
            </a:r>
            <a:r>
              <a:rPr lang="fr-FR" sz="2200" dirty="0">
                <a:solidFill>
                  <a:schemeClr val="tx1"/>
                </a:solidFill>
              </a:rPr>
              <a:t>(petite faim, grosse faim, je mange ce que je prends</a:t>
            </a:r>
            <a:r>
              <a:rPr lang="fr-FR" sz="2200" dirty="0" smtClean="0">
                <a:solidFill>
                  <a:schemeClr val="tx1"/>
                </a:solidFill>
              </a:rPr>
              <a:t>), travail </a:t>
            </a:r>
            <a:r>
              <a:rPr lang="fr-FR" sz="2200" dirty="0">
                <a:solidFill>
                  <a:schemeClr val="tx1"/>
                </a:solidFill>
              </a:rPr>
              <a:t>quotidien avec </a:t>
            </a:r>
            <a:r>
              <a:rPr lang="fr-FR" sz="2200" dirty="0" smtClean="0">
                <a:solidFill>
                  <a:schemeClr val="tx1"/>
                </a:solidFill>
              </a:rPr>
              <a:t>la cheffe </a:t>
            </a:r>
            <a:r>
              <a:rPr lang="fr-FR" sz="2200" dirty="0">
                <a:solidFill>
                  <a:schemeClr val="tx1"/>
                </a:solidFill>
              </a:rPr>
              <a:t>cuisine sur les quantités produites / jetées. </a:t>
            </a:r>
            <a:r>
              <a:rPr lang="fr-FR" sz="2200" dirty="0" smtClean="0">
                <a:solidFill>
                  <a:schemeClr val="tx1"/>
                </a:solidFill>
              </a:rPr>
              <a:t>Tri des déchets entre compostables, poubelle noire et jaune.</a:t>
            </a:r>
            <a:endParaRPr lang="fr-FR" sz="2200" dirty="0">
              <a:solidFill>
                <a:schemeClr val="tx1"/>
              </a:solidFill>
            </a:endParaRPr>
          </a:p>
          <a:p>
            <a:pPr lvl="1">
              <a:buFont typeface="Wingdings" panose="05000000000000000000" pitchFamily="2" charset="2"/>
              <a:buChar char="q"/>
            </a:pPr>
            <a:r>
              <a:rPr lang="fr-FR" sz="2200" dirty="0" smtClean="0">
                <a:solidFill>
                  <a:schemeClr val="tx1"/>
                </a:solidFill>
              </a:rPr>
              <a:t>Nos </a:t>
            </a:r>
            <a:r>
              <a:rPr lang="fr-FR" sz="2200" dirty="0">
                <a:solidFill>
                  <a:schemeClr val="tx1"/>
                </a:solidFill>
              </a:rPr>
              <a:t>menus sont </a:t>
            </a:r>
            <a:r>
              <a:rPr lang="fr-FR" sz="2200" dirty="0" smtClean="0">
                <a:solidFill>
                  <a:schemeClr val="tx1"/>
                </a:solidFill>
              </a:rPr>
              <a:t>affichés et </a:t>
            </a:r>
            <a:r>
              <a:rPr lang="fr-FR" sz="2200" dirty="0">
                <a:solidFill>
                  <a:schemeClr val="tx1"/>
                </a:solidFill>
              </a:rPr>
              <a:t>publiés tous les vendredis pour la </a:t>
            </a:r>
            <a:r>
              <a:rPr lang="fr-FR" sz="2200" dirty="0" smtClean="0">
                <a:solidFill>
                  <a:schemeClr val="tx1"/>
                </a:solidFill>
              </a:rPr>
              <a:t>semaine suivante </a:t>
            </a:r>
            <a:r>
              <a:rPr lang="fr-FR" sz="2200" dirty="0">
                <a:solidFill>
                  <a:schemeClr val="tx1"/>
                </a:solidFill>
              </a:rPr>
              <a:t>sur l’ENT du collège.</a:t>
            </a:r>
          </a:p>
          <a:p>
            <a:pPr lvl="1">
              <a:buFont typeface="Wingdings" panose="05000000000000000000" pitchFamily="2" charset="2"/>
              <a:buChar char="q"/>
            </a:pPr>
            <a:r>
              <a:rPr lang="fr-FR" sz="2200" dirty="0" smtClean="0">
                <a:solidFill>
                  <a:schemeClr val="tx1"/>
                </a:solidFill>
              </a:rPr>
              <a:t>Le </a:t>
            </a:r>
            <a:r>
              <a:rPr lang="fr-FR" sz="2200" dirty="0">
                <a:solidFill>
                  <a:schemeClr val="tx1"/>
                </a:solidFill>
              </a:rPr>
              <a:t>RI s’applique également en demi-pension (possibilité d’exclusion). Si les élèves n’ont </a:t>
            </a:r>
            <a:r>
              <a:rPr lang="fr-FR" sz="2200" dirty="0" smtClean="0">
                <a:solidFill>
                  <a:schemeClr val="tx1"/>
                </a:solidFill>
              </a:rPr>
              <a:t>pas cours </a:t>
            </a:r>
            <a:r>
              <a:rPr lang="fr-FR" sz="2200" dirty="0">
                <a:solidFill>
                  <a:schemeClr val="tx1"/>
                </a:solidFill>
              </a:rPr>
              <a:t>l’après-midi, ils déjeunent puis sortent selon les horaires de sortie</a:t>
            </a:r>
          </a:p>
          <a:p>
            <a:pPr lvl="1">
              <a:buFont typeface="Wingdings" panose="05000000000000000000" pitchFamily="2" charset="2"/>
              <a:buChar char="q"/>
            </a:pPr>
            <a:endParaRPr lang="fr-FR" sz="1100" i="1" dirty="0">
              <a:solidFill>
                <a:schemeClr val="tx1"/>
              </a:solidFill>
            </a:endParaRPr>
          </a:p>
          <a:p>
            <a:endParaRPr lang="fr-FR" b="1" dirty="0" smtClean="0">
              <a:solidFill>
                <a:schemeClr val="accent1"/>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828672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ABORDER LE COLLÈGE : UN AUTRE FONCTIONNEMENT LE SERVICE D’INTENDANCE</a:t>
            </a:r>
            <a:endParaRPr lang="fr-FR" sz="2800" dirty="0"/>
          </a:p>
        </p:txBody>
      </p:sp>
      <p:sp>
        <p:nvSpPr>
          <p:cNvPr id="3" name="Espace réservé du contenu 2"/>
          <p:cNvSpPr>
            <a:spLocks noGrp="1"/>
          </p:cNvSpPr>
          <p:nvPr>
            <p:ph idx="1"/>
          </p:nvPr>
        </p:nvSpPr>
        <p:spPr>
          <a:xfrm>
            <a:off x="775306" y="1861457"/>
            <a:ext cx="8596668" cy="4601725"/>
          </a:xfrm>
        </p:spPr>
        <p:txBody>
          <a:bodyPr>
            <a:normAutofit fontScale="92500" lnSpcReduction="10000"/>
          </a:bodyPr>
          <a:lstStyle/>
          <a:p>
            <a:r>
              <a:rPr lang="fr-FR" sz="2000" b="1" i="1" u="sng" dirty="0" smtClean="0">
                <a:solidFill>
                  <a:schemeClr val="tx1"/>
                </a:solidFill>
              </a:rPr>
              <a:t>LES BOURSES</a:t>
            </a:r>
          </a:p>
          <a:p>
            <a:r>
              <a:rPr lang="fr-FR" sz="1700" dirty="0">
                <a:solidFill>
                  <a:schemeClr val="tx1"/>
                </a:solidFill>
              </a:rPr>
              <a:t>Désormais, </a:t>
            </a:r>
            <a:r>
              <a:rPr lang="fr-FR" sz="1700" b="1" dirty="0">
                <a:solidFill>
                  <a:srgbClr val="C00000"/>
                </a:solidFill>
              </a:rPr>
              <a:t>la procédure est dématérialisée.</a:t>
            </a:r>
          </a:p>
          <a:p>
            <a:r>
              <a:rPr lang="fr-FR" sz="1700" dirty="0">
                <a:solidFill>
                  <a:schemeClr val="tx1"/>
                </a:solidFill>
              </a:rPr>
              <a:t>Vous avez la possibilité que le collège étudie votre droit à la bourse.</a:t>
            </a:r>
          </a:p>
          <a:p>
            <a:r>
              <a:rPr lang="fr-FR" sz="1700" dirty="0">
                <a:solidFill>
                  <a:schemeClr val="tx1"/>
                </a:solidFill>
              </a:rPr>
              <a:t>Pour cela, dans le dossier d’inscription, vous devez impérativement remplir la </a:t>
            </a:r>
            <a:r>
              <a:rPr lang="fr-FR" sz="1700" dirty="0" smtClean="0">
                <a:solidFill>
                  <a:schemeClr val="tx1"/>
                </a:solidFill>
              </a:rPr>
              <a:t>rubrique « </a:t>
            </a:r>
            <a:r>
              <a:rPr lang="fr-FR" sz="1700" dirty="0">
                <a:solidFill>
                  <a:schemeClr val="tx1"/>
                </a:solidFill>
              </a:rPr>
              <a:t>Etude automatique du droit à bourse » sur le dossier d’inscription en oubliant pas </a:t>
            </a:r>
            <a:r>
              <a:rPr lang="fr-FR" sz="1700" dirty="0" smtClean="0">
                <a:solidFill>
                  <a:schemeClr val="tx1"/>
                </a:solidFill>
              </a:rPr>
              <a:t>de cocher </a:t>
            </a:r>
            <a:r>
              <a:rPr lang="fr-FR" sz="1700" dirty="0">
                <a:solidFill>
                  <a:schemeClr val="tx1"/>
                </a:solidFill>
              </a:rPr>
              <a:t>la case « J’accepte l’étude automatique de mon droit à bourse </a:t>
            </a:r>
            <a:r>
              <a:rPr lang="fr-FR" sz="1700" dirty="0" smtClean="0">
                <a:solidFill>
                  <a:schemeClr val="tx1"/>
                </a:solidFill>
              </a:rPr>
              <a:t>». De </a:t>
            </a:r>
            <a:r>
              <a:rPr lang="fr-FR" sz="1700" dirty="0">
                <a:solidFill>
                  <a:schemeClr val="tx1"/>
                </a:solidFill>
              </a:rPr>
              <a:t>cette manière, vous n’aurez </a:t>
            </a:r>
            <a:r>
              <a:rPr lang="fr-FR" sz="1700" dirty="0" smtClean="0">
                <a:solidFill>
                  <a:schemeClr val="tx1"/>
                </a:solidFill>
              </a:rPr>
              <a:t>plus </a:t>
            </a:r>
            <a:r>
              <a:rPr lang="fr-FR" sz="1700" dirty="0">
                <a:solidFill>
                  <a:schemeClr val="tx1"/>
                </a:solidFill>
              </a:rPr>
              <a:t>besoin de faire la demande </a:t>
            </a:r>
            <a:r>
              <a:rPr lang="fr-FR" sz="1700" dirty="0" smtClean="0">
                <a:solidFill>
                  <a:schemeClr val="tx1"/>
                </a:solidFill>
              </a:rPr>
              <a:t>de bourse ni au collège ni au lycée. Vous </a:t>
            </a:r>
            <a:r>
              <a:rPr lang="fr-FR" sz="1700" dirty="0">
                <a:solidFill>
                  <a:schemeClr val="tx1"/>
                </a:solidFill>
              </a:rPr>
              <a:t>obtiendrez la réponse au cours du 1er trimestre de l’année scolaire.</a:t>
            </a:r>
          </a:p>
          <a:p>
            <a:r>
              <a:rPr lang="fr-FR" sz="1700" dirty="0">
                <a:solidFill>
                  <a:schemeClr val="tx1"/>
                </a:solidFill>
              </a:rPr>
              <a:t>Si vous ne souhaitez pas autoriser l’étude automatique de votre droit à bourse, </a:t>
            </a:r>
            <a:r>
              <a:rPr lang="fr-FR" sz="1700" dirty="0" smtClean="0">
                <a:solidFill>
                  <a:schemeClr val="tx1"/>
                </a:solidFill>
              </a:rPr>
              <a:t>vous pouvez faire la demande de bourse </a:t>
            </a:r>
            <a:r>
              <a:rPr lang="fr-FR" sz="1700" b="1" dirty="0" smtClean="0">
                <a:solidFill>
                  <a:srgbClr val="C00000"/>
                </a:solidFill>
              </a:rPr>
              <a:t>par votre compte </a:t>
            </a:r>
            <a:r>
              <a:rPr lang="fr-FR" sz="1700" b="1" dirty="0" err="1" smtClean="0">
                <a:solidFill>
                  <a:srgbClr val="C00000"/>
                </a:solidFill>
              </a:rPr>
              <a:t>educ’onnect</a:t>
            </a:r>
            <a:r>
              <a:rPr lang="fr-FR" sz="1700" dirty="0" smtClean="0">
                <a:solidFill>
                  <a:schemeClr val="tx1"/>
                </a:solidFill>
              </a:rPr>
              <a:t>. Enfin vous pouvez en dernier cas faire une demande papier.</a:t>
            </a:r>
            <a:endParaRPr lang="fr-FR" sz="1700" dirty="0">
              <a:solidFill>
                <a:schemeClr val="tx1"/>
              </a:solidFill>
            </a:endParaRPr>
          </a:p>
          <a:p>
            <a:r>
              <a:rPr lang="fr-FR" sz="1700" dirty="0">
                <a:solidFill>
                  <a:schemeClr val="tx1"/>
                </a:solidFill>
              </a:rPr>
              <a:t>Tout dossier parvenu hors délai sera automatiquement refusé, la date limite </a:t>
            </a:r>
            <a:r>
              <a:rPr lang="fr-FR" sz="1700" dirty="0" smtClean="0">
                <a:solidFill>
                  <a:schemeClr val="tx1"/>
                </a:solidFill>
              </a:rPr>
              <a:t>étant fixée à </a:t>
            </a:r>
            <a:r>
              <a:rPr lang="fr-FR" sz="1700" dirty="0">
                <a:solidFill>
                  <a:schemeClr val="tx1"/>
                </a:solidFill>
              </a:rPr>
              <a:t>la veille des vacances </a:t>
            </a:r>
            <a:r>
              <a:rPr lang="fr-FR" sz="1700" dirty="0" smtClean="0">
                <a:solidFill>
                  <a:schemeClr val="tx1"/>
                </a:solidFill>
              </a:rPr>
              <a:t>d’automne.</a:t>
            </a:r>
            <a:endParaRPr lang="fr-FR" sz="1700" dirty="0">
              <a:solidFill>
                <a:schemeClr val="tx1"/>
              </a:solidFill>
            </a:endParaRPr>
          </a:p>
          <a:p>
            <a:r>
              <a:rPr lang="fr-FR" sz="1700" b="1" dirty="0">
                <a:solidFill>
                  <a:srgbClr val="C00000"/>
                </a:solidFill>
              </a:rPr>
              <a:t>Attention de ne pas confondre </a:t>
            </a:r>
            <a:r>
              <a:rPr lang="fr-FR" sz="1700" b="1" dirty="0" smtClean="0">
                <a:solidFill>
                  <a:srgbClr val="C00000"/>
                </a:solidFill>
              </a:rPr>
              <a:t>Tarification solidaire et </a:t>
            </a:r>
            <a:r>
              <a:rPr lang="fr-FR" sz="1700" b="1" dirty="0">
                <a:solidFill>
                  <a:srgbClr val="C00000"/>
                </a:solidFill>
              </a:rPr>
              <a:t>bourse nationale</a:t>
            </a:r>
            <a:r>
              <a:rPr lang="fr-FR" sz="1700" dirty="0">
                <a:solidFill>
                  <a:schemeClr val="tx1"/>
                </a:solidFill>
              </a:rPr>
              <a:t>.</a:t>
            </a:r>
          </a:p>
          <a:p>
            <a:r>
              <a:rPr lang="fr-FR" sz="1700" dirty="0">
                <a:solidFill>
                  <a:schemeClr val="tx1"/>
                </a:solidFill>
              </a:rPr>
              <a:t>Il faut que vous fassiez deux demandes car il s’agit de deux aides différentes.</a:t>
            </a:r>
          </a:p>
          <a:p>
            <a:endParaRPr lang="fr-FR" sz="1300" dirty="0">
              <a:solidFill>
                <a:schemeClr val="tx1"/>
              </a:solidFill>
            </a:endParaRPr>
          </a:p>
          <a:p>
            <a:endParaRPr lang="fr-FR" b="1" dirty="0" smtClean="0">
              <a:solidFill>
                <a:schemeClr val="accent1"/>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1044116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ABORDER LE COLLÈGE : UN AUTRE FONCTIONNEMENT LE SERVICE D’INTENDANCE</a:t>
            </a:r>
            <a:endParaRPr lang="fr-FR" sz="2800" dirty="0"/>
          </a:p>
        </p:txBody>
      </p:sp>
      <p:sp>
        <p:nvSpPr>
          <p:cNvPr id="3" name="Espace réservé du contenu 2"/>
          <p:cNvSpPr>
            <a:spLocks noGrp="1"/>
          </p:cNvSpPr>
          <p:nvPr>
            <p:ph idx="1"/>
          </p:nvPr>
        </p:nvSpPr>
        <p:spPr>
          <a:xfrm>
            <a:off x="775306" y="1861457"/>
            <a:ext cx="8596668" cy="4792436"/>
          </a:xfrm>
        </p:spPr>
        <p:txBody>
          <a:bodyPr>
            <a:normAutofit fontScale="62500" lnSpcReduction="20000"/>
          </a:bodyPr>
          <a:lstStyle/>
          <a:p>
            <a:pPr marL="0" indent="0">
              <a:buNone/>
            </a:pPr>
            <a:r>
              <a:rPr lang="fr-FR" sz="2000" b="1" u="sng" dirty="0" smtClean="0">
                <a:solidFill>
                  <a:schemeClr val="tx1"/>
                </a:solidFill>
              </a:rPr>
              <a:t>LE FONDS SOCIAL</a:t>
            </a:r>
          </a:p>
          <a:p>
            <a:r>
              <a:rPr lang="fr-FR" sz="2200" dirty="0">
                <a:solidFill>
                  <a:schemeClr val="tx1"/>
                </a:solidFill>
              </a:rPr>
              <a:t>L’attribution d’une aide exceptionnelle peut être </a:t>
            </a:r>
            <a:r>
              <a:rPr lang="fr-FR" sz="2200" dirty="0" smtClean="0">
                <a:solidFill>
                  <a:schemeClr val="tx1"/>
                </a:solidFill>
              </a:rPr>
              <a:t>accordée aux </a:t>
            </a:r>
            <a:r>
              <a:rPr lang="fr-FR" sz="2200" dirty="0">
                <a:solidFill>
                  <a:schemeClr val="tx1"/>
                </a:solidFill>
              </a:rPr>
              <a:t>familles en difficulté </a:t>
            </a:r>
            <a:r>
              <a:rPr lang="fr-FR" sz="2200" b="1" dirty="0">
                <a:solidFill>
                  <a:schemeClr val="tx1"/>
                </a:solidFill>
              </a:rPr>
              <a:t>sur demande </a:t>
            </a:r>
            <a:r>
              <a:rPr lang="fr-FR" sz="2200" dirty="0">
                <a:solidFill>
                  <a:schemeClr val="tx1"/>
                </a:solidFill>
              </a:rPr>
              <a:t>du responsable financier de </a:t>
            </a:r>
            <a:r>
              <a:rPr lang="fr-FR" sz="2200" dirty="0" smtClean="0">
                <a:solidFill>
                  <a:schemeClr val="tx1"/>
                </a:solidFill>
              </a:rPr>
              <a:t>l’élève </a:t>
            </a:r>
            <a:r>
              <a:rPr lang="fr-FR" sz="2200" b="1" dirty="0" smtClean="0">
                <a:solidFill>
                  <a:schemeClr val="tx1"/>
                </a:solidFill>
              </a:rPr>
              <a:t>auprès </a:t>
            </a:r>
            <a:r>
              <a:rPr lang="fr-FR" sz="2200" b="1" dirty="0">
                <a:solidFill>
                  <a:schemeClr val="tx1"/>
                </a:solidFill>
              </a:rPr>
              <a:t>du service </a:t>
            </a:r>
            <a:r>
              <a:rPr lang="fr-FR" sz="2200" b="1" dirty="0" smtClean="0">
                <a:solidFill>
                  <a:schemeClr val="tx1"/>
                </a:solidFill>
              </a:rPr>
              <a:t>intendance</a:t>
            </a:r>
            <a:r>
              <a:rPr lang="fr-FR" sz="2200" dirty="0" smtClean="0">
                <a:solidFill>
                  <a:schemeClr val="tx1"/>
                </a:solidFill>
              </a:rPr>
              <a:t>. Cette aide peut être faite pour aider à financer la restauration scolaire mais également la fourniture de matériel scolaire.</a:t>
            </a:r>
            <a:endParaRPr lang="fr-FR" sz="2200" dirty="0">
              <a:solidFill>
                <a:schemeClr val="tx1"/>
              </a:solidFill>
            </a:endParaRPr>
          </a:p>
          <a:p>
            <a:endParaRPr lang="fr-FR" sz="200" dirty="0">
              <a:solidFill>
                <a:schemeClr val="tx1"/>
              </a:solidFill>
            </a:endParaRPr>
          </a:p>
          <a:p>
            <a:pPr marL="0" lvl="0" indent="0">
              <a:buNone/>
            </a:pPr>
            <a:r>
              <a:rPr lang="fr-FR" sz="2100" b="1" u="sng" dirty="0" smtClean="0">
                <a:solidFill>
                  <a:schemeClr val="tx1"/>
                </a:solidFill>
              </a:rPr>
              <a:t>LES MOYENS DE PAIEMENT</a:t>
            </a:r>
            <a:endParaRPr lang="fr-FR" sz="2100" b="1" u="sng" dirty="0">
              <a:solidFill>
                <a:schemeClr val="tx1"/>
              </a:solidFill>
            </a:endParaRPr>
          </a:p>
          <a:p>
            <a:r>
              <a:rPr lang="fr-FR" sz="2200" dirty="0" smtClean="0">
                <a:solidFill>
                  <a:schemeClr val="tx1"/>
                </a:solidFill>
              </a:rPr>
              <a:t>Vous </a:t>
            </a:r>
            <a:r>
              <a:rPr lang="fr-FR" sz="2200" dirty="0">
                <a:solidFill>
                  <a:schemeClr val="tx1"/>
                </a:solidFill>
              </a:rPr>
              <a:t>allez recevoir courant octobre la facture de demi-pension </a:t>
            </a:r>
            <a:r>
              <a:rPr lang="fr-FR" sz="2200" dirty="0" smtClean="0">
                <a:solidFill>
                  <a:schemeClr val="tx1"/>
                </a:solidFill>
              </a:rPr>
              <a:t>pour </a:t>
            </a:r>
            <a:r>
              <a:rPr lang="fr-FR" sz="2200" dirty="0">
                <a:solidFill>
                  <a:schemeClr val="tx1"/>
                </a:solidFill>
              </a:rPr>
              <a:t>la période septembre – </a:t>
            </a:r>
            <a:r>
              <a:rPr lang="fr-FR" sz="2200" dirty="0" smtClean="0">
                <a:solidFill>
                  <a:schemeClr val="tx1"/>
                </a:solidFill>
              </a:rPr>
              <a:t>décembre 2025. La facturation se fait par trimestre. En fin de trimestre (début décembre) vous pouvez recevoir une autre facture « annule et remplace » si votre enfant a bénéficier d’une remise d’ordre. L’argent versé en trop sera déduit de la prochaine facture.</a:t>
            </a:r>
            <a:endParaRPr lang="fr-FR" sz="2200" dirty="0">
              <a:solidFill>
                <a:schemeClr val="tx1"/>
              </a:solidFill>
            </a:endParaRPr>
          </a:p>
          <a:p>
            <a:pPr lvl="1">
              <a:buFont typeface="Wingdings" panose="05000000000000000000" pitchFamily="2" charset="2"/>
              <a:buChar char="q"/>
            </a:pPr>
            <a:r>
              <a:rPr lang="fr-FR" sz="1900" dirty="0" smtClean="0">
                <a:solidFill>
                  <a:schemeClr val="tx1"/>
                </a:solidFill>
              </a:rPr>
              <a:t>Facture </a:t>
            </a:r>
            <a:r>
              <a:rPr lang="fr-FR" sz="1900" dirty="0">
                <a:solidFill>
                  <a:schemeClr val="tx1"/>
                </a:solidFill>
              </a:rPr>
              <a:t>dématérialisée : envoyée uniquement par </a:t>
            </a:r>
            <a:r>
              <a:rPr lang="fr-FR" sz="1900" dirty="0" smtClean="0">
                <a:solidFill>
                  <a:schemeClr val="tx1"/>
                </a:solidFill>
              </a:rPr>
              <a:t>mail</a:t>
            </a:r>
            <a:r>
              <a:rPr lang="fr-FR" sz="1900" dirty="0">
                <a:solidFill>
                  <a:schemeClr val="tx1"/>
                </a:solidFill>
              </a:rPr>
              <a:t> </a:t>
            </a:r>
            <a:r>
              <a:rPr lang="fr-FR" sz="1900" dirty="0" smtClean="0">
                <a:solidFill>
                  <a:schemeClr val="tx1"/>
                </a:solidFill>
              </a:rPr>
              <a:t>sur l’adresse renseignée lors de l’inscription de votre enfant. Merci de nous prévenir en cas de changement d’adresse électronique.</a:t>
            </a:r>
            <a:endParaRPr lang="fr-FR" sz="1900" dirty="0">
              <a:solidFill>
                <a:schemeClr val="tx1"/>
              </a:solidFill>
            </a:endParaRPr>
          </a:p>
          <a:p>
            <a:pPr lvl="1">
              <a:buFont typeface="Wingdings" panose="05000000000000000000" pitchFamily="2" charset="2"/>
              <a:buChar char="q"/>
            </a:pPr>
            <a:r>
              <a:rPr lang="fr-FR" sz="1900" dirty="0" smtClean="0">
                <a:solidFill>
                  <a:schemeClr val="tx1"/>
                </a:solidFill>
              </a:rPr>
              <a:t> </a:t>
            </a:r>
            <a:r>
              <a:rPr lang="fr-FR" sz="1900" dirty="0">
                <a:solidFill>
                  <a:schemeClr val="tx1"/>
                </a:solidFill>
              </a:rPr>
              <a:t>Si vous rencontrez des difficultés, ne pas attendre les relances. je vous invite à </a:t>
            </a:r>
            <a:r>
              <a:rPr lang="fr-FR" sz="1900" dirty="0" smtClean="0">
                <a:solidFill>
                  <a:schemeClr val="tx1"/>
                </a:solidFill>
              </a:rPr>
              <a:t>vous faire </a:t>
            </a:r>
            <a:r>
              <a:rPr lang="fr-FR" sz="1900" dirty="0">
                <a:solidFill>
                  <a:schemeClr val="tx1"/>
                </a:solidFill>
              </a:rPr>
              <a:t>connaître auprès de mon secrétariat. Nous pourrons vous conseiller, vous </a:t>
            </a:r>
            <a:r>
              <a:rPr lang="fr-FR" sz="1900" dirty="0" smtClean="0">
                <a:solidFill>
                  <a:schemeClr val="tx1"/>
                </a:solidFill>
              </a:rPr>
              <a:t>aider (étalement </a:t>
            </a:r>
            <a:r>
              <a:rPr lang="fr-FR" sz="1900" dirty="0">
                <a:solidFill>
                  <a:schemeClr val="tx1"/>
                </a:solidFill>
              </a:rPr>
              <a:t>de la créance) ou vous </a:t>
            </a:r>
            <a:r>
              <a:rPr lang="fr-FR" sz="1900" dirty="0" smtClean="0">
                <a:solidFill>
                  <a:schemeClr val="tx1"/>
                </a:solidFill>
              </a:rPr>
              <a:t>proposer une aide du fonds social </a:t>
            </a:r>
          </a:p>
          <a:p>
            <a:pPr lvl="1">
              <a:buFont typeface="Wingdings" panose="05000000000000000000" pitchFamily="2" charset="2"/>
              <a:buChar char="q"/>
            </a:pPr>
            <a:r>
              <a:rPr lang="fr-FR" sz="1900" dirty="0" smtClean="0">
                <a:solidFill>
                  <a:schemeClr val="tx1"/>
                </a:solidFill>
              </a:rPr>
              <a:t>Mi-novembre </a:t>
            </a:r>
            <a:r>
              <a:rPr lang="fr-FR" sz="1900" dirty="0">
                <a:solidFill>
                  <a:schemeClr val="tx1"/>
                </a:solidFill>
              </a:rPr>
              <a:t>: 1ère relance</a:t>
            </a:r>
          </a:p>
          <a:p>
            <a:pPr lvl="1">
              <a:buFont typeface="Wingdings" panose="05000000000000000000" pitchFamily="2" charset="2"/>
              <a:buChar char="q"/>
            </a:pPr>
            <a:r>
              <a:rPr lang="fr-FR" sz="1900" dirty="0" smtClean="0">
                <a:solidFill>
                  <a:schemeClr val="tx1"/>
                </a:solidFill>
              </a:rPr>
              <a:t>Début </a:t>
            </a:r>
            <a:r>
              <a:rPr lang="fr-FR" sz="1900" dirty="0">
                <a:solidFill>
                  <a:schemeClr val="tx1"/>
                </a:solidFill>
              </a:rPr>
              <a:t>décembre ; 2ème relance et appel téléphonique de mon service</a:t>
            </a:r>
          </a:p>
          <a:p>
            <a:pPr lvl="1">
              <a:buFont typeface="Wingdings" panose="05000000000000000000" pitchFamily="2" charset="2"/>
              <a:buChar char="q"/>
            </a:pPr>
            <a:r>
              <a:rPr lang="fr-FR" sz="1900" dirty="0" smtClean="0">
                <a:solidFill>
                  <a:schemeClr val="tx1"/>
                </a:solidFill>
              </a:rPr>
              <a:t>Mi-décembre </a:t>
            </a:r>
            <a:r>
              <a:rPr lang="fr-FR" sz="1900" dirty="0">
                <a:solidFill>
                  <a:schemeClr val="tx1"/>
                </a:solidFill>
              </a:rPr>
              <a:t>: appel du gestionnaire, avis avant poursuite et mise à </a:t>
            </a:r>
            <a:r>
              <a:rPr lang="fr-FR" sz="1900" dirty="0" smtClean="0">
                <a:solidFill>
                  <a:schemeClr val="tx1"/>
                </a:solidFill>
              </a:rPr>
              <a:t>le commissaire de justice ( ex huissier) (procédure </a:t>
            </a:r>
            <a:r>
              <a:rPr lang="fr-FR" sz="1900" dirty="0">
                <a:solidFill>
                  <a:schemeClr val="tx1"/>
                </a:solidFill>
              </a:rPr>
              <a:t>que nous </a:t>
            </a:r>
            <a:r>
              <a:rPr lang="fr-FR" sz="1900" dirty="0" smtClean="0">
                <a:solidFill>
                  <a:schemeClr val="tx1"/>
                </a:solidFill>
              </a:rPr>
              <a:t>préférons éviter).</a:t>
            </a:r>
            <a:endParaRPr lang="fr-FR" sz="1900" dirty="0">
              <a:solidFill>
                <a:schemeClr val="tx1"/>
              </a:solidFill>
            </a:endParaRPr>
          </a:p>
          <a:p>
            <a:pPr lvl="1">
              <a:buFont typeface="Wingdings" panose="05000000000000000000" pitchFamily="2" charset="2"/>
              <a:buChar char="q"/>
            </a:pPr>
            <a:r>
              <a:rPr lang="fr-FR" sz="1900" dirty="0" smtClean="0">
                <a:solidFill>
                  <a:schemeClr val="tx1"/>
                </a:solidFill>
              </a:rPr>
              <a:t>Paiement </a:t>
            </a:r>
            <a:r>
              <a:rPr lang="fr-FR" sz="1900" dirty="0">
                <a:solidFill>
                  <a:schemeClr val="tx1"/>
                </a:solidFill>
              </a:rPr>
              <a:t>de la facture : télépaiement via Educonnect (mode de paiement </a:t>
            </a:r>
            <a:r>
              <a:rPr lang="fr-FR" sz="1900" dirty="0" smtClean="0">
                <a:solidFill>
                  <a:schemeClr val="tx1"/>
                </a:solidFill>
              </a:rPr>
              <a:t>à privilégier), le virement (RIB présent sur les factures, bien préciser le nom de votre enfant sur le virement). </a:t>
            </a:r>
            <a:r>
              <a:rPr lang="fr-FR" sz="1900" dirty="0">
                <a:solidFill>
                  <a:schemeClr val="tx1"/>
                </a:solidFill>
              </a:rPr>
              <a:t>Cela a un double avantage : la rapidité et surtout éviter de donner </a:t>
            </a:r>
            <a:r>
              <a:rPr lang="fr-FR" sz="1900" dirty="0" smtClean="0">
                <a:solidFill>
                  <a:schemeClr val="tx1"/>
                </a:solidFill>
              </a:rPr>
              <a:t>des espèces </a:t>
            </a:r>
            <a:r>
              <a:rPr lang="fr-FR" sz="1900" dirty="0">
                <a:solidFill>
                  <a:schemeClr val="tx1"/>
                </a:solidFill>
              </a:rPr>
              <a:t>ou chèques à vos enfants (perte).</a:t>
            </a:r>
            <a:endParaRPr lang="fr-FR" sz="1900" dirty="0" smtClean="0">
              <a:solidFill>
                <a:schemeClr val="tx1"/>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2507239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ABORDER LE COLLÈGE : UN AUTRE FONCTIONNEMENT LE SERVICE D’INTENDANCE</a:t>
            </a:r>
            <a:endParaRPr lang="fr-FR" sz="2800" dirty="0"/>
          </a:p>
        </p:txBody>
      </p:sp>
      <p:sp>
        <p:nvSpPr>
          <p:cNvPr id="3" name="Espace réservé du contenu 2"/>
          <p:cNvSpPr>
            <a:spLocks noGrp="1"/>
          </p:cNvSpPr>
          <p:nvPr>
            <p:ph idx="1"/>
          </p:nvPr>
        </p:nvSpPr>
        <p:spPr>
          <a:xfrm>
            <a:off x="775305" y="1861457"/>
            <a:ext cx="8956523" cy="4601725"/>
          </a:xfrm>
        </p:spPr>
        <p:txBody>
          <a:bodyPr>
            <a:normAutofit lnSpcReduction="10000"/>
          </a:bodyPr>
          <a:lstStyle/>
          <a:p>
            <a:r>
              <a:rPr lang="fr-FR" sz="2000" b="1" dirty="0" smtClean="0">
                <a:solidFill>
                  <a:schemeClr val="tx1"/>
                </a:solidFill>
              </a:rPr>
              <a:t>Le respect des consignes de sécurité</a:t>
            </a:r>
          </a:p>
          <a:p>
            <a:pPr marL="0" indent="0">
              <a:buNone/>
            </a:pPr>
            <a:r>
              <a:rPr lang="fr-FR" sz="1400" b="1" dirty="0" smtClean="0">
                <a:solidFill>
                  <a:srgbClr val="C00000"/>
                </a:solidFill>
              </a:rPr>
              <a:t>L’Etat est toujours en vigilance urgence attentat. (plan Vigipirate). Dans ce cadre courant septembre la brigade de gendarmerie fera une intervention aux abords du collège avec un contrôle du contenu des sacs et cartables.</a:t>
            </a:r>
          </a:p>
          <a:p>
            <a:pPr marL="0" indent="0">
              <a:buNone/>
            </a:pPr>
            <a:r>
              <a:rPr lang="fr-FR" sz="1400" dirty="0">
                <a:solidFill>
                  <a:schemeClr val="tx1"/>
                </a:solidFill>
              </a:rPr>
              <a:t> </a:t>
            </a:r>
            <a:r>
              <a:rPr lang="fr-FR" sz="1400" dirty="0" smtClean="0">
                <a:solidFill>
                  <a:schemeClr val="tx1"/>
                </a:solidFill>
              </a:rPr>
              <a:t>Les </a:t>
            </a:r>
            <a:r>
              <a:rPr lang="fr-FR" sz="1400" b="1" dirty="0" smtClean="0">
                <a:solidFill>
                  <a:schemeClr val="tx1"/>
                </a:solidFill>
              </a:rPr>
              <a:t>entrées avant 8h30 </a:t>
            </a:r>
            <a:r>
              <a:rPr lang="fr-FR" sz="1400" dirty="0" smtClean="0">
                <a:solidFill>
                  <a:schemeClr val="tx1"/>
                </a:solidFill>
              </a:rPr>
              <a:t>se font au </a:t>
            </a:r>
            <a:r>
              <a:rPr lang="fr-FR" sz="1400" b="1" dirty="0" smtClean="0">
                <a:solidFill>
                  <a:schemeClr val="tx1"/>
                </a:solidFill>
              </a:rPr>
              <a:t>niveau du portail des bus </a:t>
            </a:r>
            <a:r>
              <a:rPr lang="fr-FR" sz="1400" dirty="0" smtClean="0">
                <a:solidFill>
                  <a:schemeClr val="tx1"/>
                </a:solidFill>
              </a:rPr>
              <a:t>munis de leur carnet de correspondance, </a:t>
            </a:r>
          </a:p>
          <a:p>
            <a:pPr marL="0" indent="0">
              <a:buNone/>
            </a:pPr>
            <a:r>
              <a:rPr lang="fr-FR" sz="1400" dirty="0">
                <a:solidFill>
                  <a:schemeClr val="tx1"/>
                </a:solidFill>
              </a:rPr>
              <a:t> </a:t>
            </a:r>
            <a:r>
              <a:rPr lang="fr-FR" sz="1400" dirty="0" smtClean="0">
                <a:solidFill>
                  <a:schemeClr val="tx1"/>
                </a:solidFill>
              </a:rPr>
              <a:t>Les </a:t>
            </a:r>
            <a:r>
              <a:rPr lang="fr-FR" sz="1400" b="1" dirty="0" smtClean="0">
                <a:solidFill>
                  <a:schemeClr val="tx1"/>
                </a:solidFill>
              </a:rPr>
              <a:t>sorties de 17h </a:t>
            </a:r>
            <a:r>
              <a:rPr lang="fr-FR" sz="1400" dirty="0" smtClean="0">
                <a:solidFill>
                  <a:schemeClr val="tx1"/>
                </a:solidFill>
              </a:rPr>
              <a:t>se font par le même portail. </a:t>
            </a:r>
          </a:p>
          <a:p>
            <a:pPr marL="0" indent="0">
              <a:buNone/>
            </a:pPr>
            <a:r>
              <a:rPr lang="fr-FR" sz="1400" dirty="0">
                <a:solidFill>
                  <a:schemeClr val="tx1"/>
                </a:solidFill>
              </a:rPr>
              <a:t> </a:t>
            </a:r>
            <a:r>
              <a:rPr lang="fr-FR" sz="1400" b="1" dirty="0" smtClean="0">
                <a:solidFill>
                  <a:schemeClr val="tx1"/>
                </a:solidFill>
              </a:rPr>
              <a:t>Le reste de la journée, les entrées/sorties se font à l’entrée principale du collège</a:t>
            </a:r>
            <a:r>
              <a:rPr lang="fr-FR" sz="1400" dirty="0" smtClean="0">
                <a:solidFill>
                  <a:schemeClr val="tx1"/>
                </a:solidFill>
              </a:rPr>
              <a:t>. Merci d’utiliser le visiophone en appelant en priorité le secrétariat, bien regarder la caméra et décliner son identité (correspondance à la main c’est mieux). Les parents attendront devant la porte que leur enfant soit appelé sauf lorsqu’ils doivent compléter une attestation de sortie.</a:t>
            </a:r>
          </a:p>
          <a:p>
            <a:pPr marL="0" indent="0">
              <a:buNone/>
            </a:pPr>
            <a:r>
              <a:rPr lang="fr-FR" sz="1400" dirty="0" smtClean="0">
                <a:solidFill>
                  <a:srgbClr val="C00000"/>
                </a:solidFill>
              </a:rPr>
              <a:t>		Des exercices incendie auront lieu d’ici la fin du mois en externat et en internat</a:t>
            </a:r>
          </a:p>
          <a:p>
            <a:pPr marL="0" indent="0">
              <a:buNone/>
            </a:pPr>
            <a:r>
              <a:rPr lang="fr-FR" sz="1400" dirty="0" smtClean="0">
                <a:solidFill>
                  <a:srgbClr val="C00000"/>
                </a:solidFill>
              </a:rPr>
              <a:t>		Des exercices intrusion et risques majeurs seront faits d’ici la fin du trimestre.</a:t>
            </a:r>
            <a:endParaRPr lang="fr-FR" sz="1400" dirty="0">
              <a:solidFill>
                <a:srgbClr val="C00000"/>
              </a:solidFill>
            </a:endParaRPr>
          </a:p>
          <a:p>
            <a:r>
              <a:rPr lang="fr-FR" sz="2000" b="1" dirty="0" smtClean="0">
                <a:solidFill>
                  <a:schemeClr val="tx1"/>
                </a:solidFill>
              </a:rPr>
              <a:t>Le respect des personnels </a:t>
            </a:r>
            <a:endParaRPr lang="fr-FR" sz="2000" b="1" dirty="0">
              <a:solidFill>
                <a:schemeClr val="tx1"/>
              </a:solidFill>
            </a:endParaRPr>
          </a:p>
          <a:p>
            <a:pPr>
              <a:spcBef>
                <a:spcPts val="600"/>
              </a:spcBef>
            </a:pPr>
            <a:r>
              <a:rPr lang="fr-FR" sz="1400" b="1" i="1" dirty="0" smtClean="0">
                <a:solidFill>
                  <a:srgbClr val="C00000"/>
                </a:solidFill>
              </a:rPr>
              <a:t>Les agents et tout le personnel du collège (professeurs, vie scolaire, administratifs…) doivent être respectés.</a:t>
            </a:r>
          </a:p>
          <a:p>
            <a:pPr>
              <a:spcBef>
                <a:spcPts val="600"/>
              </a:spcBef>
            </a:pPr>
            <a:r>
              <a:rPr lang="fr-FR" sz="1400" b="1" i="1" dirty="0" smtClean="0">
                <a:solidFill>
                  <a:srgbClr val="C00000"/>
                </a:solidFill>
              </a:rPr>
              <a:t>La politesse : bonjour – s’il vous plait – merci – au revoir est le minimum attendu auprès des agents et pour l’instant ce n’est pas le cas</a:t>
            </a:r>
            <a:endParaRPr lang="fr-FR" sz="1400" b="1" i="1" dirty="0">
              <a:solidFill>
                <a:srgbClr val="C00000"/>
              </a:solidFill>
            </a:endParaRPr>
          </a:p>
          <a:p>
            <a:endParaRPr lang="fr-FR" b="1" dirty="0" smtClean="0">
              <a:solidFill>
                <a:srgbClr val="C00000"/>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4195393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5153" y="494506"/>
            <a:ext cx="8596668" cy="612726"/>
          </a:xfrm>
        </p:spPr>
        <p:txBody>
          <a:bodyPr>
            <a:normAutofit fontScale="90000"/>
          </a:bodyPr>
          <a:lstStyle/>
          <a:p>
            <a:r>
              <a:rPr lang="fr-FR" dirty="0" smtClean="0"/>
              <a:t>             </a:t>
            </a:r>
            <a:r>
              <a:rPr lang="fr-FR" sz="3100" dirty="0" smtClean="0"/>
              <a:t>ABORDER LE COLLÈGE UN AUTRE               			FONCTIONNEMENT PÉDAGOGIQUE</a:t>
            </a:r>
            <a:r>
              <a:rPr lang="fr-FR" dirty="0" smtClean="0"/>
              <a:t/>
            </a:r>
            <a:br>
              <a:rPr lang="fr-FR" dirty="0" smtClean="0"/>
            </a:br>
            <a:endParaRPr lang="fr-FR"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6" name="Rectangle 2"/>
          <p:cNvSpPr>
            <a:spLocks noGrp="1" noChangeArrowheads="1"/>
          </p:cNvSpPr>
          <p:nvPr>
            <p:ph idx="1"/>
          </p:nvPr>
        </p:nvSpPr>
        <p:spPr bwMode="auto">
          <a:xfrm>
            <a:off x="466725" y="2058627"/>
            <a:ext cx="9153525"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i="0" u="none" strike="noStrike" cap="none" normalizeH="0" baseline="0" dirty="0" smtClean="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i="0" u="none" strike="noStrike" cap="none" normalizeH="0" baseline="0" dirty="0" smtClean="0">
                <a:ln>
                  <a:noFill/>
                </a:ln>
                <a:solidFill>
                  <a:schemeClr val="tx1"/>
                </a:solidFill>
                <a:effectLst/>
                <a:latin typeface="Arial" panose="020B0604020202020204" pitchFamily="34" charset="0"/>
              </a:rPr>
              <a:t>En sixième  les élèves entrent dans l’enseignement secondaire mais restent</a:t>
            </a:r>
            <a:r>
              <a:rPr kumimoji="0" lang="fr-FR" altLang="fr-FR" sz="2000" i="0" u="none" strike="noStrike" cap="none" normalizeH="0" dirty="0" smtClean="0">
                <a:ln>
                  <a:noFill/>
                </a:ln>
                <a:solidFill>
                  <a:schemeClr val="tx1"/>
                </a:solidFill>
                <a:effectLst/>
                <a:latin typeface="Arial" panose="020B0604020202020204" pitchFamily="34" charset="0"/>
              </a:rPr>
              <a:t> encore </a:t>
            </a:r>
            <a:r>
              <a:rPr lang="fr-FR" altLang="fr-FR" sz="2000" dirty="0" smtClean="0">
                <a:solidFill>
                  <a:schemeClr val="tx1"/>
                </a:solidFill>
                <a:latin typeface="Arial" panose="020B0604020202020204" pitchFamily="34" charset="0"/>
              </a:rPr>
              <a:t>pour 1 année en </a:t>
            </a:r>
            <a:r>
              <a:rPr lang="fr-FR" altLang="fr-FR" sz="2000" b="1" dirty="0" smtClean="0">
                <a:solidFill>
                  <a:srgbClr val="C00000"/>
                </a:solidFill>
                <a:latin typeface="Arial" panose="020B0604020202020204" pitchFamily="34" charset="0"/>
              </a:rPr>
              <a:t>cycle 3 – cycle de consolidation </a:t>
            </a:r>
            <a:r>
              <a:rPr lang="fr-FR" altLang="fr-FR" sz="2000" dirty="0" smtClean="0">
                <a:solidFill>
                  <a:srgbClr val="C00000"/>
                </a:solidFill>
                <a:latin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fr-FR" altLang="fr-FR" sz="2000" dirty="0" smtClean="0">
              <a:solidFill>
                <a:srgbClr val="C00000"/>
              </a:solidFill>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fr-FR" altLang="fr-FR" sz="2000" dirty="0" smtClean="0">
                <a:solidFill>
                  <a:schemeClr val="tx1"/>
                </a:solidFill>
                <a:latin typeface="Arial" panose="020B0604020202020204" pitchFamily="34" charset="0"/>
              </a:rPr>
              <a:t>Cela</a:t>
            </a:r>
            <a:r>
              <a:rPr kumimoji="0" lang="fr-FR" altLang="fr-FR" sz="2000" i="0" u="none" strike="noStrike" cap="none" normalizeH="0" baseline="0" dirty="0" smtClean="0">
                <a:ln>
                  <a:noFill/>
                </a:ln>
                <a:solidFill>
                  <a:schemeClr val="tx1"/>
                </a:solidFill>
                <a:effectLst/>
                <a:latin typeface="Arial" panose="020B0604020202020204" pitchFamily="34" charset="0"/>
              </a:rPr>
              <a:t> permet d’améliorer la continuité et la cohérence des apprentissages, en prenant appui sur un programme d’enseignement </a:t>
            </a:r>
            <a:r>
              <a:rPr kumimoji="0" lang="fr-FR" altLang="fr-FR" sz="2000" b="0" i="0" u="none" strike="noStrike" cap="none" normalizeH="0" baseline="0" dirty="0" smtClean="0">
                <a:ln>
                  <a:noFill/>
                </a:ln>
                <a:solidFill>
                  <a:schemeClr val="tx1"/>
                </a:solidFill>
                <a:effectLst/>
                <a:latin typeface="Arial" panose="020B0604020202020204" pitchFamily="34" charset="0"/>
              </a:rPr>
              <a:t>rédigé pour l’ensemble des trois années.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2000" b="0" i="0" u="none" strike="noStrike" cap="none" normalizeH="0" baseline="0" dirty="0" smtClean="0">
              <a:ln>
                <a:noFill/>
              </a:ln>
              <a:solidFill>
                <a:schemeClr val="tx1"/>
              </a:solidFill>
              <a:effectLst/>
              <a:latin typeface="Arial" panose="020B0604020202020204" pitchFamily="34" charset="0"/>
            </a:endParaRPr>
          </a:p>
          <a:p>
            <a:pPr marL="0" lvl="0" indent="0" defTabSz="914400" eaLnBrk="0" fontAlgn="base" hangingPunct="0">
              <a:spcBef>
                <a:spcPct val="0"/>
              </a:spcBef>
              <a:spcAft>
                <a:spcPct val="0"/>
              </a:spcAft>
              <a:buClrTx/>
              <a:buSzTx/>
              <a:buNone/>
            </a:pPr>
            <a:r>
              <a:rPr lang="fr-FR" altLang="fr-FR" sz="2000" b="1" dirty="0">
                <a:solidFill>
                  <a:schemeClr val="accent1"/>
                </a:solidFill>
                <a:latin typeface="Arial" panose="020B0604020202020204" pitchFamily="34" charset="0"/>
              </a:rPr>
              <a:t>L’année de sixième a pour objectif d'affermir les acquis fondamentaux </a:t>
            </a:r>
            <a:endParaRPr lang="fr-FR" altLang="fr-FR" sz="2000" b="1" dirty="0" smtClean="0">
              <a:solidFill>
                <a:schemeClr val="accent1"/>
              </a:solidFill>
              <a:latin typeface="Arial" panose="020B0604020202020204" pitchFamily="34" charset="0"/>
            </a:endParaRPr>
          </a:p>
          <a:p>
            <a:pPr marL="0" lvl="0" indent="0" defTabSz="914400" eaLnBrk="0" fontAlgn="base" hangingPunct="0">
              <a:spcBef>
                <a:spcPct val="0"/>
              </a:spcBef>
              <a:spcAft>
                <a:spcPct val="0"/>
              </a:spcAft>
              <a:buClrTx/>
              <a:buSzTx/>
              <a:buNone/>
            </a:pPr>
            <a:r>
              <a:rPr lang="fr-FR" altLang="fr-FR" sz="2000" b="1" dirty="0" smtClean="0">
                <a:solidFill>
                  <a:schemeClr val="accent1"/>
                </a:solidFill>
                <a:latin typeface="Arial" panose="020B0604020202020204" pitchFamily="34" charset="0"/>
              </a:rPr>
              <a:t>de </a:t>
            </a:r>
            <a:r>
              <a:rPr lang="fr-FR" altLang="fr-FR" sz="2000" b="1" dirty="0">
                <a:solidFill>
                  <a:schemeClr val="accent1"/>
                </a:solidFill>
                <a:latin typeface="Arial" panose="020B0604020202020204" pitchFamily="34" charset="0"/>
              </a:rPr>
              <a:t>l'école élémentaire et d'initier les élèves aux disciplines et méthodes propres à l'enseignement secondaire</a:t>
            </a:r>
            <a:r>
              <a:rPr lang="fr-FR" altLang="fr-FR" sz="2000" b="1" dirty="0">
                <a:solidFill>
                  <a:srgbClr val="92D050"/>
                </a:solidFill>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b="0" i="0" u="none" strike="noStrike" cap="none" normalizeH="0" baseline="0" dirty="0" smtClean="0">
                <a:ln>
                  <a:noFill/>
                </a:ln>
                <a:solidFill>
                  <a:schemeClr val="tx1"/>
                </a:solidFill>
                <a:effectLst/>
                <a:latin typeface="Arial" panose="020B0604020202020204" pitchFamily="34" charset="0"/>
              </a:rPr>
              <a:t/>
            </a:r>
            <a:br>
              <a:rPr kumimoji="0" lang="fr-FR" altLang="fr-FR" b="0" i="0" u="none" strike="noStrike" cap="none" normalizeH="0" baseline="0" dirty="0" smtClean="0">
                <a:ln>
                  <a:noFill/>
                </a:ln>
                <a:solidFill>
                  <a:schemeClr val="tx1"/>
                </a:solidFill>
                <a:effectLst/>
                <a:latin typeface="Arial" panose="020B0604020202020204" pitchFamily="34" charset="0"/>
              </a:rPr>
            </a:br>
            <a:endParaRPr kumimoji="0" lang="fr-FR" altLang="fr-FR"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35291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685" y="536309"/>
            <a:ext cx="8596668" cy="743954"/>
          </a:xfrm>
        </p:spPr>
        <p:txBody>
          <a:bodyPr>
            <a:normAutofit fontScale="90000"/>
          </a:bodyPr>
          <a:lstStyle/>
          <a:p>
            <a:pPr algn="ctr"/>
            <a:r>
              <a:rPr lang="fr-FR" sz="2700" dirty="0" smtClean="0"/>
              <a:t>	</a:t>
            </a:r>
            <a:r>
              <a:rPr lang="fr-FR" sz="2700" dirty="0"/>
              <a:t>	</a:t>
            </a:r>
            <a:r>
              <a:rPr lang="fr-FR" sz="2700" dirty="0" smtClean="0"/>
              <a:t>	ABORDER </a:t>
            </a:r>
            <a:r>
              <a:rPr lang="fr-FR" sz="2700" dirty="0"/>
              <a:t>LE COLLÈGE UN </a:t>
            </a:r>
            <a:r>
              <a:rPr lang="fr-FR" sz="2700" dirty="0" smtClean="0"/>
              <a:t>AUTRE FONCTIONNEMENT </a:t>
            </a:r>
            <a:r>
              <a:rPr lang="fr-FR" sz="2700" dirty="0"/>
              <a:t>PÉDAGOGIQUE </a:t>
            </a:r>
            <a:r>
              <a:rPr lang="fr-FR" sz="2700" dirty="0" smtClean="0"/>
              <a:t>: LES HORAIRES : 26H </a:t>
            </a:r>
            <a:endParaRPr lang="fr-FR" sz="27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pic>
        <p:nvPicPr>
          <p:cNvPr id="5" name="Espace réservé du contenu 4"/>
          <p:cNvPicPr>
            <a:picLocks noGrp="1" noChangeAspect="1"/>
          </p:cNvPicPr>
          <p:nvPr>
            <p:ph idx="1"/>
          </p:nvPr>
        </p:nvPicPr>
        <p:blipFill>
          <a:blip r:embed="rId3"/>
          <a:stretch>
            <a:fillRect/>
          </a:stretch>
        </p:blipFill>
        <p:spPr>
          <a:xfrm>
            <a:off x="1736528" y="1476524"/>
            <a:ext cx="6252439" cy="4565501"/>
          </a:xfrm>
          <a:prstGeom prst="rect">
            <a:avLst/>
          </a:prstGeom>
        </p:spPr>
      </p:pic>
    </p:spTree>
    <p:extLst>
      <p:ext uri="{BB962C8B-B14F-4D97-AF65-F5344CB8AC3E}">
        <p14:creationId xmlns:p14="http://schemas.microsoft.com/office/powerpoint/2010/main" val="26730101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11827" y="472063"/>
            <a:ext cx="9001643" cy="959853"/>
          </a:xfrm>
        </p:spPr>
        <p:txBody>
          <a:bodyPr>
            <a:normAutofit fontScale="90000"/>
          </a:bodyPr>
          <a:lstStyle/>
          <a:p>
            <a:r>
              <a:rPr lang="fr-FR" sz="2700" dirty="0" smtClean="0"/>
              <a:t>			ABORDER </a:t>
            </a:r>
            <a:r>
              <a:rPr lang="fr-FR" sz="2700" dirty="0"/>
              <a:t>LE COLLÈGE UN </a:t>
            </a:r>
            <a:r>
              <a:rPr lang="fr-FR" sz="2700" dirty="0" smtClean="0"/>
              <a:t>AUTRE FONCTIONNEMENT PÉDAGOGIQUE: L’ÉQUILIBRE DES EMPLOIS DU TEMPS</a:t>
            </a:r>
            <a:endParaRPr lang="fr-FR" sz="2700" dirty="0"/>
          </a:p>
        </p:txBody>
      </p:sp>
      <p:sp>
        <p:nvSpPr>
          <p:cNvPr id="3" name="Espace réservé du contenu 2"/>
          <p:cNvSpPr>
            <a:spLocks noGrp="1"/>
          </p:cNvSpPr>
          <p:nvPr>
            <p:ph idx="1"/>
          </p:nvPr>
        </p:nvSpPr>
        <p:spPr>
          <a:xfrm>
            <a:off x="677334" y="1666875"/>
            <a:ext cx="8596668" cy="4972050"/>
          </a:xfrm>
        </p:spPr>
        <p:txBody>
          <a:bodyPr/>
          <a:lstStyle/>
          <a:p>
            <a:r>
              <a:rPr lang="fr-FR" dirty="0" smtClean="0"/>
              <a:t> début des cours à 08h30 – fin des cours à 17h00 au maximum</a:t>
            </a:r>
          </a:p>
          <a:p>
            <a:r>
              <a:rPr lang="fr-FR" dirty="0" smtClean="0"/>
              <a:t>Pause méridienne de 1h30 avec la possibilité de participer à plusieurs ateliers</a:t>
            </a:r>
            <a:endParaRPr lang="fr-FR"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pic>
        <p:nvPicPr>
          <p:cNvPr id="5" name="Image 4"/>
          <p:cNvPicPr>
            <a:picLocks noChangeAspect="1"/>
          </p:cNvPicPr>
          <p:nvPr/>
        </p:nvPicPr>
        <p:blipFill>
          <a:blip r:embed="rId3"/>
          <a:stretch>
            <a:fillRect/>
          </a:stretch>
        </p:blipFill>
        <p:spPr>
          <a:xfrm>
            <a:off x="1057275" y="2505075"/>
            <a:ext cx="8105775" cy="4133850"/>
          </a:xfrm>
          <a:prstGeom prst="rect">
            <a:avLst/>
          </a:prstGeom>
        </p:spPr>
      </p:pic>
    </p:spTree>
    <p:extLst>
      <p:ext uri="{BB962C8B-B14F-4D97-AF65-F5344CB8AC3E}">
        <p14:creationId xmlns:p14="http://schemas.microsoft.com/office/powerpoint/2010/main" val="2624308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11827" y="472063"/>
            <a:ext cx="9001643" cy="959853"/>
          </a:xfrm>
        </p:spPr>
        <p:txBody>
          <a:bodyPr>
            <a:normAutofit fontScale="90000"/>
          </a:bodyPr>
          <a:lstStyle/>
          <a:p>
            <a:r>
              <a:rPr lang="fr-FR" sz="2700" dirty="0" smtClean="0"/>
              <a:t>			ABORDER </a:t>
            </a:r>
            <a:r>
              <a:rPr lang="fr-FR" sz="2700" dirty="0"/>
              <a:t>LE COLLÈGE UN </a:t>
            </a:r>
            <a:r>
              <a:rPr lang="fr-FR" sz="2700" dirty="0" smtClean="0"/>
              <a:t>AUTRE FONCTIONNEMENT PÉDAGOGIQUE: UNE ÉQUIPE PÉDAGOGIQUE</a:t>
            </a:r>
            <a:endParaRPr lang="fr-FR" sz="2700" dirty="0"/>
          </a:p>
        </p:txBody>
      </p:sp>
      <p:sp>
        <p:nvSpPr>
          <p:cNvPr id="3" name="Espace réservé du contenu 2"/>
          <p:cNvSpPr>
            <a:spLocks noGrp="1"/>
          </p:cNvSpPr>
          <p:nvPr>
            <p:ph idx="1"/>
          </p:nvPr>
        </p:nvSpPr>
        <p:spPr>
          <a:xfrm>
            <a:off x="677334" y="1666875"/>
            <a:ext cx="8596668" cy="4972050"/>
          </a:xfrm>
        </p:spPr>
        <p:txBody>
          <a:bodyPr/>
          <a:lstStyle/>
          <a:p>
            <a:r>
              <a:rPr lang="fr-FR" dirty="0" smtClean="0"/>
              <a:t> </a:t>
            </a:r>
            <a:r>
              <a:rPr lang="fr-FR" dirty="0" smtClean="0">
                <a:solidFill>
                  <a:schemeClr val="accent1"/>
                </a:solidFill>
              </a:rPr>
              <a:t>Présentation des enseignants.</a:t>
            </a:r>
          </a:p>
          <a:p>
            <a:endParaRPr lang="fr-FR" dirty="0">
              <a:solidFill>
                <a:schemeClr val="accent1"/>
              </a:solidFill>
            </a:endParaRPr>
          </a:p>
          <a:p>
            <a:endParaRPr lang="fr-FR" dirty="0">
              <a:solidFill>
                <a:schemeClr val="accent1"/>
              </a:solidFill>
            </a:endParaRPr>
          </a:p>
          <a:p>
            <a:endParaRPr lang="fr-FR" dirty="0" smtClean="0">
              <a:solidFill>
                <a:schemeClr val="accent1"/>
              </a:solidFill>
            </a:endParaRPr>
          </a:p>
          <a:p>
            <a:endParaRPr lang="fr-FR" dirty="0">
              <a:solidFill>
                <a:schemeClr val="accent1"/>
              </a:solidFill>
            </a:endParaRPr>
          </a:p>
          <a:p>
            <a:endParaRPr lang="fr-FR" dirty="0" smtClean="0">
              <a:solidFill>
                <a:schemeClr val="accent1"/>
              </a:solidFill>
            </a:endParaRPr>
          </a:p>
          <a:p>
            <a:endParaRPr lang="fr-FR" dirty="0" smtClean="0">
              <a:solidFill>
                <a:schemeClr val="accent1"/>
              </a:solidFill>
            </a:endParaRPr>
          </a:p>
          <a:p>
            <a:endParaRPr lang="fr-FR" dirty="0" smtClean="0">
              <a:solidFill>
                <a:schemeClr val="accent1"/>
              </a:solidFill>
            </a:endParaRPr>
          </a:p>
          <a:p>
            <a:r>
              <a:rPr lang="fr-FR" dirty="0" smtClean="0">
                <a:solidFill>
                  <a:schemeClr val="accent1"/>
                </a:solidFill>
              </a:rPr>
              <a:t>Professeure principale: Mme LEGROS</a:t>
            </a:r>
            <a:endParaRPr lang="fr-FR" dirty="0">
              <a:solidFill>
                <a:schemeClr val="accent1"/>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graphicFrame>
        <p:nvGraphicFramePr>
          <p:cNvPr id="5" name="Tableau 4"/>
          <p:cNvGraphicFramePr>
            <a:graphicFrameLocks noGrp="1"/>
          </p:cNvGraphicFramePr>
          <p:nvPr>
            <p:extLst>
              <p:ext uri="{D42A27DB-BD31-4B8C-83A1-F6EECF244321}">
                <p14:modId xmlns:p14="http://schemas.microsoft.com/office/powerpoint/2010/main" val="2014724762"/>
              </p:ext>
            </p:extLst>
          </p:nvPr>
        </p:nvGraphicFramePr>
        <p:xfrm>
          <a:off x="2424305" y="2246936"/>
          <a:ext cx="4317365" cy="2152656"/>
        </p:xfrm>
        <a:graphic>
          <a:graphicData uri="http://schemas.openxmlformats.org/drawingml/2006/table">
            <a:tbl>
              <a:tblPr firstRow="1" firstCol="1" bandRow="1">
                <a:tableStyleId>{5C22544A-7EE6-4342-B048-85BDC9FD1C3A}</a:tableStyleId>
              </a:tblPr>
              <a:tblGrid>
                <a:gridCol w="2517140">
                  <a:extLst>
                    <a:ext uri="{9D8B030D-6E8A-4147-A177-3AD203B41FA5}">
                      <a16:colId xmlns:a16="http://schemas.microsoft.com/office/drawing/2014/main" val="1743577701"/>
                    </a:ext>
                  </a:extLst>
                </a:gridCol>
                <a:gridCol w="1800225">
                  <a:extLst>
                    <a:ext uri="{9D8B030D-6E8A-4147-A177-3AD203B41FA5}">
                      <a16:colId xmlns:a16="http://schemas.microsoft.com/office/drawing/2014/main" val="2295087345"/>
                    </a:ext>
                  </a:extLst>
                </a:gridCol>
              </a:tblGrid>
              <a:tr h="0">
                <a:tc>
                  <a:txBody>
                    <a:bodyPr/>
                    <a:lstStyle/>
                    <a:p>
                      <a:pPr>
                        <a:lnSpc>
                          <a:spcPct val="107000"/>
                        </a:lnSpc>
                        <a:spcAft>
                          <a:spcPts val="0"/>
                        </a:spcAft>
                      </a:pPr>
                      <a:r>
                        <a:rPr lang="fr-FR" sz="1100">
                          <a:effectLst/>
                        </a:rPr>
                        <a:t>MATIÈRES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PROFESSEUR(E)S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560629"/>
                  </a:ext>
                </a:extLst>
              </a:tr>
              <a:tr h="0">
                <a:tc>
                  <a:txBody>
                    <a:bodyPr/>
                    <a:lstStyle/>
                    <a:p>
                      <a:pPr>
                        <a:lnSpc>
                          <a:spcPct val="107000"/>
                        </a:lnSpc>
                        <a:spcAft>
                          <a:spcPts val="0"/>
                        </a:spcAft>
                      </a:pPr>
                      <a:r>
                        <a:rPr lang="fr-FR" sz="1100">
                          <a:effectLst/>
                        </a:rPr>
                        <a:t>ANGLAIS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Mme ROCHIAS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30360759"/>
                  </a:ext>
                </a:extLst>
              </a:tr>
              <a:tr h="0">
                <a:tc>
                  <a:txBody>
                    <a:bodyPr/>
                    <a:lstStyle/>
                    <a:p>
                      <a:pPr>
                        <a:lnSpc>
                          <a:spcPct val="107000"/>
                        </a:lnSpc>
                        <a:spcAft>
                          <a:spcPts val="0"/>
                        </a:spcAft>
                      </a:pPr>
                      <a:r>
                        <a:rPr lang="fr-FR" sz="1100">
                          <a:effectLst/>
                        </a:rPr>
                        <a:t>ARTS PLASTIQUES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 DUFOSSÉ GJINI</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033025"/>
                  </a:ext>
                </a:extLst>
              </a:tr>
              <a:tr h="0">
                <a:tc>
                  <a:txBody>
                    <a:bodyPr/>
                    <a:lstStyle/>
                    <a:p>
                      <a:pPr>
                        <a:lnSpc>
                          <a:spcPct val="107000"/>
                        </a:lnSpc>
                        <a:spcAft>
                          <a:spcPts val="0"/>
                        </a:spcAft>
                      </a:pPr>
                      <a:r>
                        <a:rPr lang="fr-FR" sz="1100">
                          <a:effectLst/>
                        </a:rPr>
                        <a:t>ÉDUCATION MUSICALE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Mme NART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4051214"/>
                  </a:ext>
                </a:extLst>
              </a:tr>
              <a:tr h="0">
                <a:tc>
                  <a:txBody>
                    <a:bodyPr/>
                    <a:lstStyle/>
                    <a:p>
                      <a:pPr algn="ctr">
                        <a:lnSpc>
                          <a:spcPct val="107000"/>
                        </a:lnSpc>
                        <a:spcAft>
                          <a:spcPts val="0"/>
                        </a:spcAft>
                      </a:pPr>
                      <a:r>
                        <a:rPr lang="fr-FR" sz="1100" dirty="0">
                          <a:effectLst/>
                        </a:rPr>
                        <a:t>ÉDUCATION MULTIMÉDIA</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Mme VEGA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8610921"/>
                  </a:ext>
                </a:extLst>
              </a:tr>
              <a:tr h="0">
                <a:tc>
                  <a:txBody>
                    <a:bodyPr/>
                    <a:lstStyle/>
                    <a:p>
                      <a:pPr>
                        <a:lnSpc>
                          <a:spcPct val="107000"/>
                        </a:lnSpc>
                        <a:spcAft>
                          <a:spcPts val="0"/>
                        </a:spcAft>
                      </a:pPr>
                      <a:r>
                        <a:rPr lang="fr-FR" sz="1100">
                          <a:effectLst/>
                        </a:rPr>
                        <a:t>ÉDUCATION PHYSIQUE ET SPORTIVE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 DE MESMAEKER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5890167"/>
                  </a:ext>
                </a:extLst>
              </a:tr>
              <a:tr h="0">
                <a:tc>
                  <a:txBody>
                    <a:bodyPr/>
                    <a:lstStyle/>
                    <a:p>
                      <a:pPr>
                        <a:lnSpc>
                          <a:spcPct val="107000"/>
                        </a:lnSpc>
                        <a:spcAft>
                          <a:spcPts val="0"/>
                        </a:spcAft>
                      </a:pPr>
                      <a:r>
                        <a:rPr lang="fr-FR" sz="1100">
                          <a:effectLst/>
                        </a:rPr>
                        <a:t>ESPAGNOL</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Mme FERNANDES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08079068"/>
                  </a:ext>
                </a:extLst>
              </a:tr>
              <a:tr h="0">
                <a:tc>
                  <a:txBody>
                    <a:bodyPr/>
                    <a:lstStyle/>
                    <a:p>
                      <a:pPr>
                        <a:lnSpc>
                          <a:spcPct val="107000"/>
                        </a:lnSpc>
                        <a:spcAft>
                          <a:spcPts val="0"/>
                        </a:spcAft>
                      </a:pPr>
                      <a:r>
                        <a:rPr lang="fr-FR" sz="1100">
                          <a:effectLst/>
                        </a:rPr>
                        <a:t>FRANÇAIS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Mme LEGROS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63463559"/>
                  </a:ext>
                </a:extLst>
              </a:tr>
              <a:tr h="0">
                <a:tc>
                  <a:txBody>
                    <a:bodyPr/>
                    <a:lstStyle/>
                    <a:p>
                      <a:pPr>
                        <a:lnSpc>
                          <a:spcPct val="107000"/>
                        </a:lnSpc>
                        <a:spcAft>
                          <a:spcPts val="0"/>
                        </a:spcAft>
                      </a:pPr>
                      <a:r>
                        <a:rPr lang="fr-FR" sz="1100">
                          <a:effectLst/>
                        </a:rPr>
                        <a:t>HISTOIRE-GÉOGRAPHIE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 MARSON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9566612"/>
                  </a:ext>
                </a:extLst>
              </a:tr>
              <a:tr h="0">
                <a:tc>
                  <a:txBody>
                    <a:bodyPr/>
                    <a:lstStyle/>
                    <a:p>
                      <a:pPr>
                        <a:lnSpc>
                          <a:spcPct val="107000"/>
                        </a:lnSpc>
                        <a:spcAft>
                          <a:spcPts val="0"/>
                        </a:spcAft>
                      </a:pPr>
                      <a:r>
                        <a:rPr lang="fr-FR" sz="1100">
                          <a:effectLst/>
                        </a:rPr>
                        <a:t>MATHÉMATIQUES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 DA COSTA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73030909"/>
                  </a:ext>
                </a:extLst>
              </a:tr>
              <a:tr h="0">
                <a:tc>
                  <a:txBody>
                    <a:bodyPr/>
                    <a:lstStyle/>
                    <a:p>
                      <a:pPr>
                        <a:lnSpc>
                          <a:spcPct val="107000"/>
                        </a:lnSpc>
                        <a:spcAft>
                          <a:spcPts val="0"/>
                        </a:spcAft>
                      </a:pPr>
                      <a:r>
                        <a:rPr lang="fr-FR" sz="1100">
                          <a:effectLst/>
                        </a:rPr>
                        <a:t>PHYSIQUE CHIMIE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a:effectLst/>
                        </a:rPr>
                        <a:t>M RÉOCREUX</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36973246"/>
                  </a:ext>
                </a:extLst>
              </a:tr>
              <a:tr h="0">
                <a:tc>
                  <a:txBody>
                    <a:bodyPr/>
                    <a:lstStyle/>
                    <a:p>
                      <a:pPr>
                        <a:lnSpc>
                          <a:spcPct val="107000"/>
                        </a:lnSpc>
                        <a:spcAft>
                          <a:spcPts val="0"/>
                        </a:spcAft>
                      </a:pPr>
                      <a:r>
                        <a:rPr lang="fr-FR" sz="1100">
                          <a:effectLst/>
                        </a:rPr>
                        <a:t>SCIENCES DE LA VIE ET DE LA TERRE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100" dirty="0">
                          <a:effectLst/>
                        </a:rPr>
                        <a:t>Mme BERCHET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7521192"/>
                  </a:ext>
                </a:extLst>
              </a:tr>
            </a:tbl>
          </a:graphicData>
        </a:graphic>
      </p:graphicFrame>
    </p:spTree>
    <p:extLst>
      <p:ext uri="{BB962C8B-B14F-4D97-AF65-F5344CB8AC3E}">
        <p14:creationId xmlns:p14="http://schemas.microsoft.com/office/powerpoint/2010/main" val="166668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553</TotalTime>
  <Words>1382</Words>
  <Application>Microsoft Office PowerPoint</Application>
  <PresentationFormat>Grand écran</PresentationFormat>
  <Paragraphs>204</Paragraphs>
  <Slides>17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Arial</vt:lpstr>
      <vt:lpstr>Calibri</vt:lpstr>
      <vt:lpstr>Times New Roman</vt:lpstr>
      <vt:lpstr>Trebuchet MS</vt:lpstr>
      <vt:lpstr>Wingdings</vt:lpstr>
      <vt:lpstr>Wingdings 3</vt:lpstr>
      <vt:lpstr>Facette</vt:lpstr>
      <vt:lpstr>   Réunion de rentrée  niveau 6ème   </vt:lpstr>
      <vt:lpstr>    ABORDER LE COLLÈGE : UN AUTRE FONCTIONNEMENT LE SERVICE D’INTENDANCE</vt:lpstr>
      <vt:lpstr>    ABORDER LE COLLÈGE : UN AUTRE FONCTIONNEMENT LE SERVICE D’INTENDANCE</vt:lpstr>
      <vt:lpstr>    ABORDER LE COLLÈGE : UN AUTRE FONCTIONNEMENT LE SERVICE D’INTENDANCE</vt:lpstr>
      <vt:lpstr>    ABORDER LE COLLÈGE : UN AUTRE FONCTIONNEMENT LE SERVICE D’INTENDANCE</vt:lpstr>
      <vt:lpstr>             ABORDER LE COLLÈGE UN AUTRE                  FONCTIONNEMENT PÉDAGOGIQUE </vt:lpstr>
      <vt:lpstr>   ABORDER LE COLLÈGE UN AUTRE FONCTIONNEMENT PÉDAGOGIQUE : LES HORAIRES : 26H </vt:lpstr>
      <vt:lpstr>   ABORDER LE COLLÈGE UN AUTRE FONCTIONNEMENT PÉDAGOGIQUE: L’ÉQUILIBRE DES EMPLOIS DU TEMPS</vt:lpstr>
      <vt:lpstr>   ABORDER LE COLLÈGE UN AUTRE FONCTIONNEMENT PÉDAGOGIQUE: UNE ÉQUIPE PÉDAGOGIQUE</vt:lpstr>
      <vt:lpstr>ABORDER LE COLLÈGE UN AUTRE FONCTIONNEMENT PÉDAGOGIQUE : LES DISPOSITFS ÉDUCATIFS</vt:lpstr>
      <vt:lpstr>      ABORDER LE COLLÈGE UN AUTRE FONCTIONNEMENT PÉDAGOGIQUE : PROGRAMME pHARe Programme de lutte contre le Harcèlement à l’Ecole   </vt:lpstr>
      <vt:lpstr>    PROGRAMME pHARe Programme de lutte contre le Harcèlement à l’Ecole  </vt:lpstr>
      <vt:lpstr>     ABORDER LE COLLÈGE UN AUTRE   FONCTIONNEMENT PÉDAGOGIQUE : LES ATELIERS ET LES CLUBS</vt:lpstr>
      <vt:lpstr>   ABORDER LE COLLÈGE UN AUTRE   FONCTIONNEMENT : LA COMMUNICATION</vt:lpstr>
      <vt:lpstr>  ABORDER LE COLLÈGE UN AUTRE  FONCTIONNEMENT :     L’ENT environnement numérique de travail</vt:lpstr>
      <vt:lpstr>DISPOSITIF PORTABLE EN PAUSE</vt:lpstr>
      <vt:lpstr>          LES CONDITIONS DE LA RÉUSSITE DE            LA CLASSE DE SIXIÈME</vt:lpstr>
    </vt:vector>
  </TitlesOfParts>
  <Company>CG63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rentrée  niveau 6ème</dc:title>
  <dc:creator>principal</dc:creator>
  <cp:lastModifiedBy>principal</cp:lastModifiedBy>
  <cp:revision>39</cp:revision>
  <dcterms:created xsi:type="dcterms:W3CDTF">2025-09-12T09:16:53Z</dcterms:created>
  <dcterms:modified xsi:type="dcterms:W3CDTF">2025-09-15T13:34:35Z</dcterms:modified>
</cp:coreProperties>
</file>